
<file path=[Content_Types].xml><?xml version="1.0" encoding="utf-8"?>
<Types xmlns="http://schemas.openxmlformats.org/package/2006/content-types">
  <Default Extension="png" ContentType="image/png"/>
  <Default Extension="jpeg" ContentType="image/jpeg"/>
  <Default Extension="MOV" ContentType="video/unknown"/>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handoutMasterIdLst>
    <p:handoutMasterId r:id="rId32"/>
  </p:handoutMasterIdLst>
  <p:sldIdLst>
    <p:sldId id="268" r:id="rId2"/>
    <p:sldId id="267" r:id="rId3"/>
    <p:sldId id="277" r:id="rId4"/>
    <p:sldId id="286" r:id="rId5"/>
    <p:sldId id="278" r:id="rId6"/>
    <p:sldId id="279" r:id="rId7"/>
    <p:sldId id="283" r:id="rId8"/>
    <p:sldId id="290" r:id="rId9"/>
    <p:sldId id="280" r:id="rId10"/>
    <p:sldId id="284" r:id="rId11"/>
    <p:sldId id="285" r:id="rId12"/>
    <p:sldId id="293" r:id="rId13"/>
    <p:sldId id="298" r:id="rId14"/>
    <p:sldId id="294" r:id="rId15"/>
    <p:sldId id="299" r:id="rId16"/>
    <p:sldId id="281" r:id="rId17"/>
    <p:sldId id="302" r:id="rId18"/>
    <p:sldId id="300" r:id="rId19"/>
    <p:sldId id="301" r:id="rId20"/>
    <p:sldId id="303" r:id="rId21"/>
    <p:sldId id="304" r:id="rId22"/>
    <p:sldId id="305" r:id="rId23"/>
    <p:sldId id="306" r:id="rId24"/>
    <p:sldId id="296" r:id="rId25"/>
    <p:sldId id="282" r:id="rId26"/>
    <p:sldId id="275" r:id="rId27"/>
    <p:sldId id="289" r:id="rId28"/>
    <p:sldId id="297" r:id="rId29"/>
    <p:sldId id="28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44" autoAdjust="0"/>
    <p:restoredTop sz="94652" autoAdjust="0"/>
  </p:normalViewPr>
  <p:slideViewPr>
    <p:cSldViewPr snapToGrid="0">
      <p:cViewPr varScale="1">
        <p:scale>
          <a:sx n="69" d="100"/>
          <a:sy n="69" d="100"/>
        </p:scale>
        <p:origin x="-516" y="-7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72BF7510-B9ED-40E0-8274-4F64AD62B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D95E24B0-B97F-4932-93CD-4307D6181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0AA17F-CB06-445B-ACD3-321E84E51A80}" type="datetimeFigureOut">
              <a:rPr lang="en-US" smtClean="0"/>
              <a:t>4/15/2022</a:t>
            </a:fld>
            <a:endParaRPr lang="en-US" dirty="0"/>
          </a:p>
        </p:txBody>
      </p:sp>
      <p:sp>
        <p:nvSpPr>
          <p:cNvPr id="4" name="Footer Placeholder 3">
            <a:extLst>
              <a:ext uri="{FF2B5EF4-FFF2-40B4-BE49-F238E27FC236}">
                <a16:creationId xmlns:a16="http://schemas.microsoft.com/office/drawing/2014/main" xmlns="" id="{7FC3A0DF-A8A7-4EF4-96E5-757FFFC2A9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22BEC987-E8F6-4FD2-BFB2-04815BD1D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78EF9-7F2B-4B20-A25C-9E80C16977B9}" type="slidenum">
              <a:rPr lang="en-US" smtClean="0"/>
              <a:t>‹#›</a:t>
            </a:fld>
            <a:endParaRPr lang="en-US" dirty="0"/>
          </a:p>
        </p:txBody>
      </p:sp>
    </p:spTree>
    <p:extLst>
      <p:ext uri="{BB962C8B-B14F-4D97-AF65-F5344CB8AC3E}">
        <p14:creationId xmlns:p14="http://schemas.microsoft.com/office/powerpoint/2010/main" val="250011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141C0-BF72-4A20-AFA7-D05563D549B7}" type="datetimeFigureOut">
              <a:rPr lang="en-US" smtClean="0"/>
              <a:t>4/15/2022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AF9CF-D1E5-49FD-94F7-B246BB67E246}" type="slidenum">
              <a:rPr lang="en-US" smtClean="0"/>
              <a:t>‹#›</a:t>
            </a:fld>
            <a:endParaRPr lang="en-US" dirty="0"/>
          </a:p>
        </p:txBody>
      </p:sp>
    </p:spTree>
    <p:extLst>
      <p:ext uri="{BB962C8B-B14F-4D97-AF65-F5344CB8AC3E}">
        <p14:creationId xmlns:p14="http://schemas.microsoft.com/office/powerpoint/2010/main" val="1629285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chor="ctr" anchorCtr="0">
            <a:normAutofit/>
          </a:bodyPr>
          <a:lstStyle>
            <a:lvl1pPr>
              <a:defRPr sz="3000"/>
            </a:lvl1pPr>
          </a:lstStyle>
          <a:p>
            <a:r>
              <a:rPr lang="en-US" noProof="0"/>
              <a:t>Click to edit Master title style</a:t>
            </a:r>
          </a:p>
        </p:txBody>
      </p:sp>
      <p:sp>
        <p:nvSpPr>
          <p:cNvPr id="3" name="Content Placeholder 2"/>
          <p:cNvSpPr>
            <a:spLocks noGrp="1"/>
          </p:cNvSpPr>
          <p:nvPr>
            <p:ph idx="1"/>
          </p:nvPr>
        </p:nvSpPr>
        <p:spPr>
          <a:xfrm>
            <a:off x="685801" y="1869601"/>
            <a:ext cx="10840914" cy="3921600"/>
          </a:xfrm>
        </p:spPr>
        <p:txBody>
          <a:bodyPr anchor="t" anchorCtr="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84B7D2A-0DF8-424B-9572-B79AEBB2D9DC}" type="datetimeFigureOut">
              <a:rPr lang="en-US" noProof="0" smtClean="0"/>
              <a:t>4/15/2022</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8" name="Straight Connector 7">
            <a:extLst>
              <a:ext uri="{FF2B5EF4-FFF2-40B4-BE49-F238E27FC236}">
                <a16:creationId xmlns:a16="http://schemas.microsoft.com/office/drawing/2014/main" xmlns="" id="{328F7C25-BFB6-430F-87B6-7D0D2C7493D6}"/>
              </a:ext>
              <a:ext uri="{C183D7F6-B498-43B3-948B-1728B52AA6E4}">
                <adec:decorative xmlns:adec="http://schemas.microsoft.com/office/drawing/2017/decorative" xmlns=""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609601"/>
            <a:ext cx="10840913" cy="3124199"/>
          </a:xfrm>
        </p:spPr>
        <p:txBody>
          <a:bodyPr anchor="ctr">
            <a:normAutofit/>
          </a:bodyPr>
          <a:lstStyle>
            <a:lvl1pPr algn="l">
              <a:defRPr sz="3000" b="0" cap="none"/>
            </a:lvl1pPr>
          </a:lstStyle>
          <a:p>
            <a:r>
              <a:rPr lang="en-US" noProof="0"/>
              <a:t>CLICK TO EDIT MASTER TITLE STYLE</a:t>
            </a:r>
          </a:p>
        </p:txBody>
      </p:sp>
      <p:sp>
        <p:nvSpPr>
          <p:cNvPr id="3" name="Text Placeholder 2"/>
          <p:cNvSpPr>
            <a:spLocks noGrp="1"/>
          </p:cNvSpPr>
          <p:nvPr>
            <p:ph type="body" idx="1"/>
          </p:nvPr>
        </p:nvSpPr>
        <p:spPr>
          <a:xfrm>
            <a:off x="685800" y="3733800"/>
            <a:ext cx="10840914" cy="20574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4/15/2022</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32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3" name="Date Placeholder 2"/>
          <p:cNvSpPr>
            <a:spLocks noGrp="1"/>
          </p:cNvSpPr>
          <p:nvPr>
            <p:ph type="dt" sz="half" idx="10"/>
          </p:nvPr>
        </p:nvSpPr>
        <p:spPr/>
        <p:txBody>
          <a:bodyPr/>
          <a:lstStyle/>
          <a:p>
            <a:fld id="{984B7D2A-0DF8-424B-9572-B79AEBB2D9DC}" type="datetimeFigureOut">
              <a:rPr lang="en-US" noProof="0" smtClean="0"/>
              <a:t>4/15/2022</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51064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84B7D2A-0DF8-424B-9572-B79AEBB2D9DC}" type="datetimeFigureOut">
              <a:rPr lang="en-US" noProof="0" smtClean="0"/>
              <a:t>4/15/2022</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45370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itle 1"/>
          <p:cNvSpPr>
            <a:spLocks noGrp="1"/>
          </p:cNvSpPr>
          <p:nvPr>
            <p:ph type="ctrTitle"/>
          </p:nvPr>
        </p:nvSpPr>
        <p:spPr>
          <a:xfrm>
            <a:off x="2476500" y="2716272"/>
            <a:ext cx="8683625" cy="2421464"/>
          </a:xfrm>
        </p:spPr>
        <p:txBody>
          <a:bodyPr anchor="b">
            <a:normAutofit/>
          </a:bodyPr>
          <a:lstStyle>
            <a:lvl1pPr algn="r">
              <a:defRPr sz="4800">
                <a:effectLst/>
              </a:defRPr>
            </a:lvl1pPr>
          </a:lstStyle>
          <a:p>
            <a:r>
              <a:rPr lang="en-US" noProof="0"/>
              <a:t>Click to edit Master title style</a:t>
            </a:r>
          </a:p>
        </p:txBody>
      </p:sp>
      <p:sp>
        <p:nvSpPr>
          <p:cNvPr id="3" name="Subtitle 2"/>
          <p:cNvSpPr>
            <a:spLocks noGrp="1"/>
          </p:cNvSpPr>
          <p:nvPr>
            <p:ph type="subTitle" idx="1"/>
          </p:nvPr>
        </p:nvSpPr>
        <p:spPr>
          <a:xfrm>
            <a:off x="2476500" y="5137736"/>
            <a:ext cx="8683625" cy="732840"/>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984B7D2A-0DF8-424B-9572-B79AEBB2D9DC}" type="datetimeFigureOut">
              <a:rPr lang="en-US" noProof="0" smtClean="0"/>
              <a:t>4/15/2022</a:t>
            </a:fld>
            <a:endParaRPr lang="en-US" noProof="0" dirty="0"/>
          </a:p>
        </p:txBody>
      </p:sp>
      <p:sp>
        <p:nvSpPr>
          <p:cNvPr id="5" name="Footer Placeholder 4"/>
          <p:cNvSpPr>
            <a:spLocks noGrp="1"/>
          </p:cNvSpPr>
          <p:nvPr>
            <p:ph type="ftr" sz="quarter" idx="11"/>
          </p:nvPr>
        </p:nvSpPr>
        <p:spPr>
          <a:xfrm>
            <a:off x="3962399" y="5870575"/>
            <a:ext cx="4893958" cy="377825"/>
          </a:xfrm>
        </p:spPr>
        <p:txBody>
          <a:bodyPr/>
          <a:lstStyle/>
          <a:p>
            <a:r>
              <a:rPr lang="en-US" noProof="0" dirty="0"/>
              <a:t>Add a Footer</a:t>
            </a:r>
          </a:p>
        </p:txBody>
      </p:sp>
      <p:sp>
        <p:nvSpPr>
          <p:cNvPr id="6" name="Slide Number Placeholder 5"/>
          <p:cNvSpPr>
            <a:spLocks noGrp="1"/>
          </p:cNvSpPr>
          <p:nvPr>
            <p:ph type="sldNum" sz="quarter" idx="12"/>
          </p:nvPr>
        </p:nvSpPr>
        <p:spPr>
          <a:xfrm>
            <a:off x="10608958" y="5870575"/>
            <a:ext cx="551167" cy="377825"/>
          </a:xfrm>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4062937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552450" y="1874308"/>
            <a:ext cx="3814235" cy="1260000"/>
          </a:xfrm>
        </p:spPr>
        <p:txBody>
          <a:bodyPr anchor="ctr" anchorCtr="0">
            <a:noAutofit/>
          </a:bodyPr>
          <a:lstStyle>
            <a:lvl1pPr algn="r">
              <a:defRPr sz="3000" b="0"/>
            </a:lvl1pPr>
          </a:lstStyle>
          <a:p>
            <a:r>
              <a:rPr lang="en-US" noProof="0"/>
              <a:t>Click to edit Master title style</a:t>
            </a:r>
          </a:p>
        </p:txBody>
      </p:sp>
      <p:sp>
        <p:nvSpPr>
          <p:cNvPr id="3" name="Content Placeholder 2"/>
          <p:cNvSpPr>
            <a:spLocks noGrp="1"/>
          </p:cNvSpPr>
          <p:nvPr>
            <p:ph idx="1"/>
          </p:nvPr>
        </p:nvSpPr>
        <p:spPr>
          <a:xfrm>
            <a:off x="4648200" y="0"/>
            <a:ext cx="7543800" cy="6856214"/>
          </a:xfrm>
        </p:spPr>
        <p:txBody>
          <a:bodyPr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552450" y="3134308"/>
            <a:ext cx="3814235" cy="2016600"/>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4/15/2022</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00633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xmlns=""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840914" cy="1260000"/>
          </a:xfrm>
        </p:spPr>
        <p:txBody>
          <a:bodyPr anchor="ctr" anchorCtr="0">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81824"/>
            <a:ext cx="10840914" cy="1032826"/>
          </a:xfrm>
        </p:spPr>
        <p:txBody>
          <a:bodyPr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7" name="Date Placeholder 6"/>
          <p:cNvSpPr>
            <a:spLocks noGrp="1"/>
          </p:cNvSpPr>
          <p:nvPr>
            <p:ph type="dt" sz="half" idx="10"/>
          </p:nvPr>
        </p:nvSpPr>
        <p:spPr/>
        <p:txBody>
          <a:bodyPr/>
          <a:lstStyle/>
          <a:p>
            <a:fld id="{984B7D2A-0DF8-424B-9572-B79AEBB2D9DC}" type="datetimeFigureOut">
              <a:rPr lang="en-US" noProof="0" smtClean="0"/>
              <a:t>4/15/2022</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6" name="Text Placeholder 5">
            <a:extLst>
              <a:ext uri="{FF2B5EF4-FFF2-40B4-BE49-F238E27FC236}">
                <a16:creationId xmlns:a16="http://schemas.microsoft.com/office/drawing/2014/main" xmlns="" id="{B47DAE59-9D63-4159-8F3E-560C31F19A89}"/>
              </a:ext>
            </a:extLst>
          </p:cNvPr>
          <p:cNvSpPr>
            <a:spLocks noGrp="1"/>
          </p:cNvSpPr>
          <p:nvPr>
            <p:ph type="body" sz="quarter" idx="14"/>
          </p:nvPr>
        </p:nvSpPr>
        <p:spPr>
          <a:xfrm>
            <a:off x="1216192"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sp>
        <p:nvSpPr>
          <p:cNvPr id="12" name="Text Placeholder 2">
            <a:extLst>
              <a:ext uri="{FF2B5EF4-FFF2-40B4-BE49-F238E27FC236}">
                <a16:creationId xmlns:a16="http://schemas.microsoft.com/office/drawing/2014/main" xmlns="" id="{4249143D-80A5-4E4C-BBFD-F253500CE226}"/>
              </a:ext>
            </a:extLst>
          </p:cNvPr>
          <p:cNvSpPr>
            <a:spLocks noGrp="1"/>
          </p:cNvSpPr>
          <p:nvPr>
            <p:ph type="body" idx="13"/>
          </p:nvPr>
        </p:nvSpPr>
        <p:spPr>
          <a:xfrm>
            <a:off x="685799" y="2914650"/>
            <a:ext cx="10840914" cy="502126"/>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5">
            <a:extLst>
              <a:ext uri="{FF2B5EF4-FFF2-40B4-BE49-F238E27FC236}">
                <a16:creationId xmlns:a16="http://schemas.microsoft.com/office/drawing/2014/main" xmlns="" id="{B06123F0-984B-4EF8-9945-3621C401B7AD}"/>
              </a:ext>
            </a:extLst>
          </p:cNvPr>
          <p:cNvSpPr>
            <a:spLocks noGrp="1"/>
          </p:cNvSpPr>
          <p:nvPr>
            <p:ph type="body" sz="quarter" idx="17"/>
          </p:nvPr>
        </p:nvSpPr>
        <p:spPr>
          <a:xfrm>
            <a:off x="7465366"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21" name="Text Placeholder 5">
            <a:extLst>
              <a:ext uri="{FF2B5EF4-FFF2-40B4-BE49-F238E27FC236}">
                <a16:creationId xmlns:a16="http://schemas.microsoft.com/office/drawing/2014/main" xmlns="" id="{A669C074-A9BE-4B07-ACEE-3B34AAC8B9E7}"/>
              </a:ext>
            </a:extLst>
          </p:cNvPr>
          <p:cNvSpPr>
            <a:spLocks noGrp="1"/>
          </p:cNvSpPr>
          <p:nvPr>
            <p:ph type="body" sz="quarter" idx="18"/>
          </p:nvPr>
        </p:nvSpPr>
        <p:spPr>
          <a:xfrm>
            <a:off x="9548424"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19" name="Text Placeholder 5">
            <a:extLst>
              <a:ext uri="{FF2B5EF4-FFF2-40B4-BE49-F238E27FC236}">
                <a16:creationId xmlns:a16="http://schemas.microsoft.com/office/drawing/2014/main" xmlns="" id="{84A40D78-D6DD-41A7-A132-9D48DF8649A9}"/>
              </a:ext>
            </a:extLst>
          </p:cNvPr>
          <p:cNvSpPr>
            <a:spLocks noGrp="1"/>
          </p:cNvSpPr>
          <p:nvPr>
            <p:ph type="body" sz="quarter" idx="16"/>
          </p:nvPr>
        </p:nvSpPr>
        <p:spPr>
          <a:xfrm>
            <a:off x="5382308"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18" name="Text Placeholder 5">
            <a:extLst>
              <a:ext uri="{FF2B5EF4-FFF2-40B4-BE49-F238E27FC236}">
                <a16:creationId xmlns:a16="http://schemas.microsoft.com/office/drawing/2014/main" xmlns="" id="{4A9CFAA7-850F-4C92-A9BE-56452E5CA04D}"/>
              </a:ext>
            </a:extLst>
          </p:cNvPr>
          <p:cNvSpPr>
            <a:spLocks noGrp="1"/>
          </p:cNvSpPr>
          <p:nvPr>
            <p:ph type="body" sz="quarter" idx="15"/>
          </p:nvPr>
        </p:nvSpPr>
        <p:spPr>
          <a:xfrm>
            <a:off x="3299250"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cxnSp>
        <p:nvCxnSpPr>
          <p:cNvPr id="14" name="Straight Connector 13">
            <a:extLst>
              <a:ext uri="{FF2B5EF4-FFF2-40B4-BE49-F238E27FC236}">
                <a16:creationId xmlns:a16="http://schemas.microsoft.com/office/drawing/2014/main" xmlns="" id="{CC5A0CF1-9FE7-4149-97DC-5221639144C8}"/>
              </a:ext>
              <a:ext uri="{C183D7F6-B498-43B3-948B-1728B52AA6E4}">
                <adec:decorative xmlns:adec="http://schemas.microsoft.com/office/drawing/2017/decorative" xmlns=""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4/15/2022</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96938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4/15/2022</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29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11"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2" name="Title 1"/>
          <p:cNvSpPr>
            <a:spLocks noGrp="1"/>
          </p:cNvSpPr>
          <p:nvPr>
            <p:ph type="title" hasCustomPrompt="1"/>
          </p:nvPr>
        </p:nvSpPr>
        <p:spPr>
          <a:xfrm>
            <a:off x="1320801" y="609601"/>
            <a:ext cx="9550399" cy="2743199"/>
          </a:xfrm>
        </p:spPr>
        <p:txBody>
          <a:bodyPr anchor="ctr">
            <a:normAutofit/>
          </a:bodyPr>
          <a:lstStyle>
            <a:lvl1pPr algn="ctr">
              <a:defRPr sz="3000" b="0" i="1" cap="none">
                <a:solidFill>
                  <a:schemeClr val="tx1"/>
                </a:solidFill>
              </a:defRPr>
            </a:lvl1pPr>
          </a:lstStyle>
          <a:p>
            <a:r>
              <a:rPr lang="en-US" noProof="0"/>
              <a:t>CLICK TO EDIT MASTER TITLE STYLE</a:t>
            </a:r>
          </a:p>
        </p:txBody>
      </p:sp>
      <p:sp>
        <p:nvSpPr>
          <p:cNvPr id="10"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a:t>Click to edit Master text styles</a:t>
            </a:r>
          </a:p>
        </p:txBody>
      </p:sp>
      <p:sp>
        <p:nvSpPr>
          <p:cNvPr id="7" name="Rectangle: Rounded Corners 6">
            <a:extLst>
              <a:ext uri="{FF2B5EF4-FFF2-40B4-BE49-F238E27FC236}">
                <a16:creationId xmlns:a16="http://schemas.microsoft.com/office/drawing/2014/main" xmlns=""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p:cNvSpPr>
            <a:spLocks noGrp="1"/>
          </p:cNvSpPr>
          <p:nvPr>
            <p:ph type="body" idx="1"/>
          </p:nvPr>
        </p:nvSpPr>
        <p:spPr>
          <a:xfrm>
            <a:off x="1857375" y="4021138"/>
            <a:ext cx="8486775" cy="1760537"/>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4/15/2022</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153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xmlns=""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599"/>
            <a:ext cx="10840914" cy="1260000"/>
          </a:xfrm>
        </p:spPr>
        <p:txBody>
          <a:bodyPr>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984B7D2A-0DF8-424B-9572-B79AEBB2D9DC}" type="datetimeFigureOut">
              <a:rPr lang="en-US" noProof="0" smtClean="0"/>
              <a:t>4/15/2022</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2" name="Straight Connector 11">
            <a:extLst>
              <a:ext uri="{FF2B5EF4-FFF2-40B4-BE49-F238E27FC236}">
                <a16:creationId xmlns:a16="http://schemas.microsoft.com/office/drawing/2014/main" xmlns="" id="{8031B0A9-3E16-4C5B-A6CE-045BCB91A008}"/>
              </a:ext>
              <a:ext uri="{C183D7F6-B498-43B3-948B-1728B52AA6E4}">
                <adec:decorative xmlns:adec="http://schemas.microsoft.com/office/drawing/2017/decorative" xmlns=""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9" name="Rectangle: Rounded Corners 8">
            <a:extLst>
              <a:ext uri="{FF2B5EF4-FFF2-40B4-BE49-F238E27FC236}">
                <a16:creationId xmlns:a16="http://schemas.microsoft.com/office/drawing/2014/main" xmlns=""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p:cNvSpPr>
            <a:spLocks noGrp="1"/>
          </p:cNvSpPr>
          <p:nvPr>
            <p:ph sz="half" idx="1"/>
          </p:nvPr>
        </p:nvSpPr>
        <p:spPr>
          <a:xfrm>
            <a:off x="685802" y="1869600"/>
            <a:ext cx="5040000" cy="3921601"/>
          </a:xfrm>
          <a:prstGeom prst="roundRect">
            <a:avLst>
              <a:gd name="adj" fmla="val 1970"/>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984B7D2A-0DF8-424B-9572-B79AEBB2D9DC}" type="datetimeFigureOut">
              <a:rPr lang="en-US" noProof="0" smtClean="0"/>
              <a:t>4/15/2022</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0" name="Straight Connector 9">
            <a:extLst>
              <a:ext uri="{FF2B5EF4-FFF2-40B4-BE49-F238E27FC236}">
                <a16:creationId xmlns:a16="http://schemas.microsoft.com/office/drawing/2014/main" xmlns="" id="{E8539E0A-8009-4A6E-A7A1-5AEFA52206C3}"/>
              </a:ext>
              <a:ext uri="{C183D7F6-B498-43B3-948B-1728B52AA6E4}">
                <adec:decorative xmlns:adec="http://schemas.microsoft.com/office/drawing/2017/decorative" xmlns=""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4B7D2A-0DF8-424B-9572-B79AEBB2D9DC}" type="datetimeFigureOut">
              <a:rPr lang="en-US" noProof="0" smtClean="0"/>
              <a:t>4/15/2022</a:t>
            </a:fld>
            <a:endParaRPr lang="en-US" noProof="0"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noProof="0" dirty="0"/>
              <a:t>Add a Footer</a:t>
            </a:r>
          </a:p>
        </p:txBody>
      </p:sp>
      <p:sp>
        <p:nvSpPr>
          <p:cNvPr id="6" name="Slide Number Placeholder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png"/><Relationship Id="rId4" Type="http://schemas.openxmlformats.org/officeDocument/2006/relationships/image" Target="../media/image12.jpe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22.jpe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4.jpe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35B398-1E7F-44AD-8356-8345134C958C}"/>
              </a:ext>
            </a:extLst>
          </p:cNvPr>
          <p:cNvSpPr>
            <a:spLocks noGrp="1"/>
          </p:cNvSpPr>
          <p:nvPr>
            <p:ph type="ctrTitle"/>
          </p:nvPr>
        </p:nvSpPr>
        <p:spPr>
          <a:xfrm>
            <a:off x="415054" y="1631209"/>
            <a:ext cx="10973694" cy="1160540"/>
          </a:xfrm>
        </p:spPr>
        <p:txBody>
          <a:bodyPr>
            <a:normAutofit/>
          </a:bodyPr>
          <a:lstStyle/>
          <a:p>
            <a:r>
              <a:rPr lang="en-US" dirty="0">
                <a:latin typeface="Algerian" panose="04020705040A02060702" pitchFamily="82" charset="0"/>
              </a:rPr>
              <a:t>Audio-VISUAL SPEECH RECOGNITION</a:t>
            </a:r>
          </a:p>
        </p:txBody>
      </p:sp>
      <p:sp>
        <p:nvSpPr>
          <p:cNvPr id="3" name="Subtitle 2">
            <a:extLst>
              <a:ext uri="{FF2B5EF4-FFF2-40B4-BE49-F238E27FC236}">
                <a16:creationId xmlns:a16="http://schemas.microsoft.com/office/drawing/2014/main" xmlns="" id="{852A3D91-AB3F-4EDF-B87E-FDDF6C5DC4CF}"/>
              </a:ext>
            </a:extLst>
          </p:cNvPr>
          <p:cNvSpPr>
            <a:spLocks noGrp="1"/>
          </p:cNvSpPr>
          <p:nvPr>
            <p:ph type="subTitle" idx="1"/>
          </p:nvPr>
        </p:nvSpPr>
        <p:spPr>
          <a:xfrm>
            <a:off x="261257" y="4302035"/>
            <a:ext cx="4528457" cy="2299062"/>
          </a:xfrm>
        </p:spPr>
        <p:txBody>
          <a:bodyPr/>
          <a:lstStyle/>
          <a:p>
            <a:endParaRPr lang="en-US" dirty="0"/>
          </a:p>
          <a:p>
            <a:endParaRPr lang="en-US" dirty="0"/>
          </a:p>
          <a:p>
            <a:endParaRPr lang="en-US" dirty="0"/>
          </a:p>
        </p:txBody>
      </p:sp>
      <p:sp>
        <p:nvSpPr>
          <p:cNvPr id="4" name="Rectangle 3"/>
          <p:cNvSpPr/>
          <p:nvPr/>
        </p:nvSpPr>
        <p:spPr>
          <a:xfrm>
            <a:off x="415054" y="4866865"/>
            <a:ext cx="6096000" cy="1477328"/>
          </a:xfrm>
          <a:prstGeom prst="rect">
            <a:avLst/>
          </a:prstGeom>
        </p:spPr>
        <p:txBody>
          <a:bodyPr>
            <a:spAutoFit/>
          </a:bodyPr>
          <a:lstStyle/>
          <a:p>
            <a:r>
              <a:rPr lang="en-US" b="1" dirty="0"/>
              <a:t>GROUP MEMBERS :</a:t>
            </a:r>
            <a:r>
              <a:rPr lang="en-US" dirty="0"/>
              <a:t/>
            </a:r>
            <a:br>
              <a:rPr lang="en-US" dirty="0"/>
            </a:br>
            <a:r>
              <a:rPr lang="en-US" dirty="0"/>
              <a:t>TEJASWI KOTTAKKI      -  2010030088</a:t>
            </a:r>
          </a:p>
          <a:p>
            <a:r>
              <a:rPr lang="en-US" dirty="0"/>
              <a:t>HARIKA NETHI	        - 2010030119  </a:t>
            </a:r>
          </a:p>
          <a:p>
            <a:r>
              <a:rPr lang="en-US" dirty="0"/>
              <a:t>SHREYA CHINTAWAR   - 2010030155</a:t>
            </a:r>
          </a:p>
          <a:p>
            <a:r>
              <a:rPr lang="en-US" dirty="0"/>
              <a:t>AMRUTHA VARSHINI    - 2010030009</a:t>
            </a:r>
          </a:p>
        </p:txBody>
      </p:sp>
      <p:sp>
        <p:nvSpPr>
          <p:cNvPr id="5" name="Rectangle 4"/>
          <p:cNvSpPr/>
          <p:nvPr/>
        </p:nvSpPr>
        <p:spPr>
          <a:xfrm>
            <a:off x="8853660" y="4866865"/>
            <a:ext cx="2998706" cy="646331"/>
          </a:xfrm>
          <a:prstGeom prst="rect">
            <a:avLst/>
          </a:prstGeom>
        </p:spPr>
        <p:txBody>
          <a:bodyPr wrap="square">
            <a:spAutoFit/>
          </a:bodyPr>
          <a:lstStyle/>
          <a:p>
            <a:r>
              <a:rPr lang="en-US" b="1" dirty="0"/>
              <a:t>GUIDE</a:t>
            </a:r>
          </a:p>
          <a:p>
            <a:r>
              <a:rPr lang="en-US" dirty="0"/>
              <a:t>DR.ARPITA GUPTA</a:t>
            </a:r>
          </a:p>
        </p:txBody>
      </p:sp>
      <p:pic>
        <p:nvPicPr>
          <p:cNvPr id="6" name="Picture 5">
            <a:extLst>
              <a:ext uri="{FF2B5EF4-FFF2-40B4-BE49-F238E27FC236}">
                <a16:creationId xmlns:a16="http://schemas.microsoft.com/office/drawing/2014/main" xmlns="" id="{E8DC204E-8B15-4812-B7DD-347609989CF8}"/>
              </a:ext>
            </a:extLst>
          </p:cNvPr>
          <p:cNvPicPr>
            <a:picLocks noChangeAspect="1"/>
          </p:cNvPicPr>
          <p:nvPr/>
        </p:nvPicPr>
        <p:blipFill>
          <a:blip r:embed="rId2"/>
          <a:stretch>
            <a:fillRect/>
          </a:stretch>
        </p:blipFill>
        <p:spPr>
          <a:xfrm>
            <a:off x="10546002" y="0"/>
            <a:ext cx="1645998" cy="781235"/>
          </a:xfrm>
          <a:prstGeom prst="rect">
            <a:avLst/>
          </a:prstGeom>
        </p:spPr>
      </p:pic>
    </p:spTree>
    <p:extLst>
      <p:ext uri="{BB962C8B-B14F-4D97-AF65-F5344CB8AC3E}">
        <p14:creationId xmlns:p14="http://schemas.microsoft.com/office/powerpoint/2010/main" val="2352749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79213204-CA86-4DFC-8F44-9CAD071BB64B}"/>
              </a:ext>
            </a:extLst>
          </p:cNvPr>
          <p:cNvPicPr>
            <a:picLocks noGrp="1" noChangeAspect="1"/>
          </p:cNvPicPr>
          <p:nvPr>
            <p:ph idx="1"/>
          </p:nvPr>
        </p:nvPicPr>
        <p:blipFill>
          <a:blip r:embed="rId2"/>
          <a:stretch>
            <a:fillRect/>
          </a:stretch>
        </p:blipFill>
        <p:spPr>
          <a:xfrm>
            <a:off x="1512016" y="1074245"/>
            <a:ext cx="9046563" cy="5072062"/>
          </a:xfrm>
        </p:spPr>
      </p:pic>
      <p:pic>
        <p:nvPicPr>
          <p:cNvPr id="3" name="Picture 2">
            <a:extLst>
              <a:ext uri="{FF2B5EF4-FFF2-40B4-BE49-F238E27FC236}">
                <a16:creationId xmlns:a16="http://schemas.microsoft.com/office/drawing/2014/main" xmlns="" id="{DEBB87EA-2022-47DE-AB34-5231CF584EFB}"/>
              </a:ext>
            </a:extLst>
          </p:cNvPr>
          <p:cNvPicPr>
            <a:picLocks noChangeAspect="1"/>
          </p:cNvPicPr>
          <p:nvPr/>
        </p:nvPicPr>
        <p:blipFill>
          <a:blip r:embed="rId3"/>
          <a:stretch>
            <a:fillRect/>
          </a:stretch>
        </p:blipFill>
        <p:spPr>
          <a:xfrm>
            <a:off x="10546002" y="0"/>
            <a:ext cx="1645998" cy="781235"/>
          </a:xfrm>
          <a:prstGeom prst="rect">
            <a:avLst/>
          </a:prstGeom>
        </p:spPr>
      </p:pic>
      <p:sp>
        <p:nvSpPr>
          <p:cNvPr id="4" name="TextBox 3">
            <a:extLst>
              <a:ext uri="{FF2B5EF4-FFF2-40B4-BE49-F238E27FC236}">
                <a16:creationId xmlns:a16="http://schemas.microsoft.com/office/drawing/2014/main" xmlns="" id="{EBC21EBC-94F7-4E90-93A3-BE9435C55ED4}"/>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a:t>
            </a:r>
            <a:r>
              <a:rPr lang="en-US" dirty="0" smtClean="0"/>
              <a:t>-03-2022</a:t>
            </a:r>
            <a:r>
              <a:rPr lang="en-US" dirty="0"/>
              <a:t>									10</a:t>
            </a:r>
            <a:endParaRPr lang="en-IN" dirty="0"/>
          </a:p>
        </p:txBody>
      </p:sp>
    </p:spTree>
    <p:extLst>
      <p:ext uri="{BB962C8B-B14F-4D97-AF65-F5344CB8AC3E}">
        <p14:creationId xmlns:p14="http://schemas.microsoft.com/office/powerpoint/2010/main" val="920769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5F89BBA3-9881-45BD-8CD0-7B8D62050F68}"/>
              </a:ext>
            </a:extLst>
          </p:cNvPr>
          <p:cNvPicPr>
            <a:picLocks noGrp="1" noChangeAspect="1"/>
          </p:cNvPicPr>
          <p:nvPr>
            <p:ph idx="1"/>
          </p:nvPr>
        </p:nvPicPr>
        <p:blipFill>
          <a:blip r:embed="rId2"/>
          <a:stretch>
            <a:fillRect/>
          </a:stretch>
        </p:blipFill>
        <p:spPr>
          <a:xfrm>
            <a:off x="908050" y="1193800"/>
            <a:ext cx="10296525" cy="4095750"/>
          </a:xfrm>
        </p:spPr>
      </p:pic>
      <p:pic>
        <p:nvPicPr>
          <p:cNvPr id="3" name="Picture 2">
            <a:extLst>
              <a:ext uri="{FF2B5EF4-FFF2-40B4-BE49-F238E27FC236}">
                <a16:creationId xmlns:a16="http://schemas.microsoft.com/office/drawing/2014/main" xmlns="" id="{F7FF13FE-0515-4362-8A1E-EB9228D4BB5E}"/>
              </a:ext>
            </a:extLst>
          </p:cNvPr>
          <p:cNvPicPr>
            <a:picLocks noChangeAspect="1"/>
          </p:cNvPicPr>
          <p:nvPr/>
        </p:nvPicPr>
        <p:blipFill>
          <a:blip r:embed="rId3"/>
          <a:stretch>
            <a:fillRect/>
          </a:stretch>
        </p:blipFill>
        <p:spPr>
          <a:xfrm>
            <a:off x="10546002" y="0"/>
            <a:ext cx="1645998" cy="781235"/>
          </a:xfrm>
          <a:prstGeom prst="rect">
            <a:avLst/>
          </a:prstGeom>
        </p:spPr>
      </p:pic>
      <p:sp>
        <p:nvSpPr>
          <p:cNvPr id="4" name="TextBox 3">
            <a:extLst>
              <a:ext uri="{FF2B5EF4-FFF2-40B4-BE49-F238E27FC236}">
                <a16:creationId xmlns:a16="http://schemas.microsoft.com/office/drawing/2014/main" xmlns="" id="{BF668E9E-9831-4A30-B963-DF04CB813331}"/>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28-03-2022</a:t>
            </a:r>
            <a:r>
              <a:rPr lang="en-US" dirty="0"/>
              <a:t>									11</a:t>
            </a:r>
            <a:endParaRPr lang="en-IN" dirty="0"/>
          </a:p>
        </p:txBody>
      </p:sp>
    </p:spTree>
    <p:extLst>
      <p:ext uri="{BB962C8B-B14F-4D97-AF65-F5344CB8AC3E}">
        <p14:creationId xmlns:p14="http://schemas.microsoft.com/office/powerpoint/2010/main" val="2273649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6D415D-9F13-454C-8A71-CB8AE755771B}"/>
              </a:ext>
            </a:extLst>
          </p:cNvPr>
          <p:cNvSpPr>
            <a:spLocks noGrp="1"/>
          </p:cNvSpPr>
          <p:nvPr>
            <p:ph type="title"/>
          </p:nvPr>
        </p:nvSpPr>
        <p:spPr>
          <a:xfrm>
            <a:off x="560755" y="101600"/>
            <a:ext cx="10840914" cy="1260000"/>
          </a:xfrm>
        </p:spPr>
        <p:txBody>
          <a:bodyPr/>
          <a:lstStyle/>
          <a:p>
            <a:r>
              <a:rPr lang="en-US" dirty="0"/>
              <a:t>FLOW DIAGRAM</a:t>
            </a:r>
            <a:endParaRPr lang="en-IN" dirty="0"/>
          </a:p>
        </p:txBody>
      </p:sp>
      <p:pic>
        <p:nvPicPr>
          <p:cNvPr id="6" name="Picture 5">
            <a:extLst>
              <a:ext uri="{FF2B5EF4-FFF2-40B4-BE49-F238E27FC236}">
                <a16:creationId xmlns:a16="http://schemas.microsoft.com/office/drawing/2014/main" xmlns="" id="{6B23B6C5-2C68-4474-9C7F-93C338BC86DA}"/>
              </a:ext>
            </a:extLst>
          </p:cNvPr>
          <p:cNvPicPr>
            <a:picLocks noChangeAspect="1"/>
          </p:cNvPicPr>
          <p:nvPr/>
        </p:nvPicPr>
        <p:blipFill>
          <a:blip r:embed="rId2"/>
          <a:stretch>
            <a:fillRect/>
          </a:stretch>
        </p:blipFill>
        <p:spPr>
          <a:xfrm>
            <a:off x="10546002" y="0"/>
            <a:ext cx="1645998" cy="781235"/>
          </a:xfrm>
          <a:prstGeom prst="rect">
            <a:avLst/>
          </a:prstGeom>
        </p:spPr>
      </p:pic>
      <p:sp>
        <p:nvSpPr>
          <p:cNvPr id="7" name="TextBox 6">
            <a:extLst>
              <a:ext uri="{FF2B5EF4-FFF2-40B4-BE49-F238E27FC236}">
                <a16:creationId xmlns:a16="http://schemas.microsoft.com/office/drawing/2014/main" xmlns="" id="{9B97E28D-B87A-458A-9F14-68CF318A781F}"/>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28-03-2022</a:t>
            </a:r>
            <a:r>
              <a:rPr lang="en-US" dirty="0"/>
              <a:t>									12</a:t>
            </a:r>
            <a:endParaRPr lang="en-IN" dirty="0"/>
          </a:p>
        </p:txBody>
      </p:sp>
      <p:pic>
        <p:nvPicPr>
          <p:cNvPr id="8" name="Picture 7">
            <a:extLst>
              <a:ext uri="{FF2B5EF4-FFF2-40B4-BE49-F238E27FC236}">
                <a16:creationId xmlns:a16="http://schemas.microsoft.com/office/drawing/2014/main" xmlns="" id="{48509FA2-3BDF-4363-AECB-63AEFA8E1802}"/>
              </a:ext>
            </a:extLst>
          </p:cNvPr>
          <p:cNvPicPr>
            <a:picLocks noChangeAspect="1"/>
          </p:cNvPicPr>
          <p:nvPr/>
        </p:nvPicPr>
        <p:blipFill>
          <a:blip r:embed="rId3"/>
          <a:stretch>
            <a:fillRect/>
          </a:stretch>
        </p:blipFill>
        <p:spPr>
          <a:xfrm>
            <a:off x="2446216" y="1130749"/>
            <a:ext cx="6955692" cy="5216769"/>
          </a:xfrm>
          <a:prstGeom prst="rect">
            <a:avLst/>
          </a:prstGeom>
        </p:spPr>
      </p:pic>
      <p:pic>
        <p:nvPicPr>
          <p:cNvPr id="10" name="Picture 9">
            <a:extLst>
              <a:ext uri="{FF2B5EF4-FFF2-40B4-BE49-F238E27FC236}">
                <a16:creationId xmlns:a16="http://schemas.microsoft.com/office/drawing/2014/main" xmlns="" id="{6C05E63F-554B-48E9-96CD-246EF8F675E7}"/>
              </a:ext>
            </a:extLst>
          </p:cNvPr>
          <p:cNvPicPr>
            <a:picLocks noChangeAspect="1"/>
          </p:cNvPicPr>
          <p:nvPr/>
        </p:nvPicPr>
        <p:blipFill>
          <a:blip r:embed="rId4"/>
          <a:stretch>
            <a:fillRect/>
          </a:stretch>
        </p:blipFill>
        <p:spPr>
          <a:xfrm>
            <a:off x="2653239" y="2297724"/>
            <a:ext cx="934020" cy="984737"/>
          </a:xfrm>
          <a:prstGeom prst="rect">
            <a:avLst/>
          </a:prstGeom>
        </p:spPr>
      </p:pic>
      <p:pic>
        <p:nvPicPr>
          <p:cNvPr id="12" name="Picture 11">
            <a:extLst>
              <a:ext uri="{FF2B5EF4-FFF2-40B4-BE49-F238E27FC236}">
                <a16:creationId xmlns:a16="http://schemas.microsoft.com/office/drawing/2014/main" xmlns="" id="{F362AC98-A69A-4DD5-9F24-4EE412CAE2FE}"/>
              </a:ext>
            </a:extLst>
          </p:cNvPr>
          <p:cNvPicPr>
            <a:picLocks noChangeAspect="1"/>
          </p:cNvPicPr>
          <p:nvPr/>
        </p:nvPicPr>
        <p:blipFill>
          <a:blip r:embed="rId5"/>
          <a:stretch>
            <a:fillRect/>
          </a:stretch>
        </p:blipFill>
        <p:spPr>
          <a:xfrm>
            <a:off x="4019940" y="2688492"/>
            <a:ext cx="865066" cy="227649"/>
          </a:xfrm>
          <a:prstGeom prst="rect">
            <a:avLst/>
          </a:prstGeom>
        </p:spPr>
      </p:pic>
      <p:pic>
        <p:nvPicPr>
          <p:cNvPr id="14" name="Picture 13">
            <a:extLst>
              <a:ext uri="{FF2B5EF4-FFF2-40B4-BE49-F238E27FC236}">
                <a16:creationId xmlns:a16="http://schemas.microsoft.com/office/drawing/2014/main" xmlns="" id="{444DE3F6-7B91-4737-B382-B82B49AEE7A4}"/>
              </a:ext>
            </a:extLst>
          </p:cNvPr>
          <p:cNvPicPr>
            <a:picLocks noChangeAspect="1"/>
          </p:cNvPicPr>
          <p:nvPr/>
        </p:nvPicPr>
        <p:blipFill>
          <a:blip r:embed="rId6"/>
          <a:stretch>
            <a:fillRect/>
          </a:stretch>
        </p:blipFill>
        <p:spPr>
          <a:xfrm>
            <a:off x="7205785" y="4939323"/>
            <a:ext cx="1758461" cy="992554"/>
          </a:xfrm>
          <a:prstGeom prst="rect">
            <a:avLst/>
          </a:prstGeom>
        </p:spPr>
      </p:pic>
      <p:pic>
        <p:nvPicPr>
          <p:cNvPr id="16" name="Picture 15">
            <a:extLst>
              <a:ext uri="{FF2B5EF4-FFF2-40B4-BE49-F238E27FC236}">
                <a16:creationId xmlns:a16="http://schemas.microsoft.com/office/drawing/2014/main" xmlns="" id="{146394E6-B57B-4D10-9C47-7043CBBF6301}"/>
              </a:ext>
            </a:extLst>
          </p:cNvPr>
          <p:cNvPicPr>
            <a:picLocks noChangeAspect="1"/>
          </p:cNvPicPr>
          <p:nvPr/>
        </p:nvPicPr>
        <p:blipFill>
          <a:blip r:embed="rId7"/>
          <a:stretch>
            <a:fillRect/>
          </a:stretch>
        </p:blipFill>
        <p:spPr>
          <a:xfrm>
            <a:off x="7367047" y="1500551"/>
            <a:ext cx="1188754" cy="820617"/>
          </a:xfrm>
          <a:prstGeom prst="rect">
            <a:avLst/>
          </a:prstGeom>
        </p:spPr>
      </p:pic>
      <p:pic>
        <p:nvPicPr>
          <p:cNvPr id="18" name="Picture 17">
            <a:extLst>
              <a:ext uri="{FF2B5EF4-FFF2-40B4-BE49-F238E27FC236}">
                <a16:creationId xmlns:a16="http://schemas.microsoft.com/office/drawing/2014/main" xmlns="" id="{49A66129-C6D5-44A7-B192-61546C3DD521}"/>
              </a:ext>
            </a:extLst>
          </p:cNvPr>
          <p:cNvPicPr>
            <a:picLocks noChangeAspect="1"/>
          </p:cNvPicPr>
          <p:nvPr/>
        </p:nvPicPr>
        <p:blipFill>
          <a:blip r:embed="rId8"/>
          <a:stretch>
            <a:fillRect/>
          </a:stretch>
        </p:blipFill>
        <p:spPr>
          <a:xfrm>
            <a:off x="7166708" y="2375878"/>
            <a:ext cx="1607223" cy="73056"/>
          </a:xfrm>
          <a:prstGeom prst="rect">
            <a:avLst/>
          </a:prstGeom>
        </p:spPr>
      </p:pic>
      <p:pic>
        <p:nvPicPr>
          <p:cNvPr id="19" name="Picture 18">
            <a:extLst>
              <a:ext uri="{FF2B5EF4-FFF2-40B4-BE49-F238E27FC236}">
                <a16:creationId xmlns:a16="http://schemas.microsoft.com/office/drawing/2014/main" xmlns="" id="{D8EC3ABA-AB94-4560-A71A-7269894380B6}"/>
              </a:ext>
            </a:extLst>
          </p:cNvPr>
          <p:cNvPicPr>
            <a:picLocks noChangeAspect="1"/>
          </p:cNvPicPr>
          <p:nvPr/>
        </p:nvPicPr>
        <p:blipFill>
          <a:blip r:embed="rId9"/>
          <a:stretch>
            <a:fillRect/>
          </a:stretch>
        </p:blipFill>
        <p:spPr>
          <a:xfrm>
            <a:off x="7820731" y="3156052"/>
            <a:ext cx="879661" cy="986102"/>
          </a:xfrm>
          <a:prstGeom prst="rect">
            <a:avLst/>
          </a:prstGeom>
        </p:spPr>
      </p:pic>
      <p:pic>
        <p:nvPicPr>
          <p:cNvPr id="20" name="Picture 19">
            <a:extLst>
              <a:ext uri="{FF2B5EF4-FFF2-40B4-BE49-F238E27FC236}">
                <a16:creationId xmlns:a16="http://schemas.microsoft.com/office/drawing/2014/main" xmlns="" id="{51978EA0-C00B-40A3-86ED-3734E671F368}"/>
              </a:ext>
            </a:extLst>
          </p:cNvPr>
          <p:cNvPicPr>
            <a:picLocks noChangeAspect="1"/>
          </p:cNvPicPr>
          <p:nvPr/>
        </p:nvPicPr>
        <p:blipFill>
          <a:blip r:embed="rId10"/>
          <a:stretch>
            <a:fillRect/>
          </a:stretch>
        </p:blipFill>
        <p:spPr>
          <a:xfrm>
            <a:off x="2876063" y="4095263"/>
            <a:ext cx="1774092" cy="1086338"/>
          </a:xfrm>
          <a:prstGeom prst="rect">
            <a:avLst/>
          </a:prstGeom>
        </p:spPr>
      </p:pic>
    </p:spTree>
    <p:extLst>
      <p:ext uri="{BB962C8B-B14F-4D97-AF65-F5344CB8AC3E}">
        <p14:creationId xmlns:p14="http://schemas.microsoft.com/office/powerpoint/2010/main" val="2603643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6D415D-9F13-454C-8A71-CB8AE755771B}"/>
              </a:ext>
            </a:extLst>
          </p:cNvPr>
          <p:cNvSpPr>
            <a:spLocks noGrp="1"/>
          </p:cNvSpPr>
          <p:nvPr>
            <p:ph type="title"/>
          </p:nvPr>
        </p:nvSpPr>
        <p:spPr/>
        <p:txBody>
          <a:bodyPr/>
          <a:lstStyle/>
          <a:p>
            <a:r>
              <a:rPr lang="en-US" dirty="0"/>
              <a:t>Step 1 - datasets</a:t>
            </a:r>
            <a:endParaRPr lang="en-IN" dirty="0"/>
          </a:p>
        </p:txBody>
      </p:sp>
      <p:pic>
        <p:nvPicPr>
          <p:cNvPr id="4" name="Picture 3">
            <a:extLst>
              <a:ext uri="{FF2B5EF4-FFF2-40B4-BE49-F238E27FC236}">
                <a16:creationId xmlns:a16="http://schemas.microsoft.com/office/drawing/2014/main" xmlns="" id="{EDE0F0BA-37CE-4AB5-A923-174C94E2C244}"/>
              </a:ext>
            </a:extLst>
          </p:cNvPr>
          <p:cNvPicPr>
            <a:picLocks noChangeAspect="1"/>
          </p:cNvPicPr>
          <p:nvPr/>
        </p:nvPicPr>
        <p:blipFill>
          <a:blip r:embed="rId2"/>
          <a:stretch>
            <a:fillRect/>
          </a:stretch>
        </p:blipFill>
        <p:spPr>
          <a:xfrm>
            <a:off x="698983" y="1728060"/>
            <a:ext cx="4895701" cy="1697065"/>
          </a:xfrm>
          <a:prstGeom prst="rect">
            <a:avLst/>
          </a:prstGeom>
        </p:spPr>
      </p:pic>
      <p:pic>
        <p:nvPicPr>
          <p:cNvPr id="7" name="Picture 6">
            <a:extLst>
              <a:ext uri="{FF2B5EF4-FFF2-40B4-BE49-F238E27FC236}">
                <a16:creationId xmlns:a16="http://schemas.microsoft.com/office/drawing/2014/main" xmlns="" id="{42DB6039-F837-4D3C-B8C3-821927A2790F}"/>
              </a:ext>
            </a:extLst>
          </p:cNvPr>
          <p:cNvPicPr>
            <a:picLocks noChangeAspect="1"/>
          </p:cNvPicPr>
          <p:nvPr/>
        </p:nvPicPr>
        <p:blipFill>
          <a:blip r:embed="rId3"/>
          <a:stretch>
            <a:fillRect/>
          </a:stretch>
        </p:blipFill>
        <p:spPr>
          <a:xfrm>
            <a:off x="675149" y="3890075"/>
            <a:ext cx="4958847" cy="1625514"/>
          </a:xfrm>
          <a:prstGeom prst="rect">
            <a:avLst/>
          </a:prstGeom>
        </p:spPr>
      </p:pic>
      <p:pic>
        <p:nvPicPr>
          <p:cNvPr id="9" name="Picture 8">
            <a:extLst>
              <a:ext uri="{FF2B5EF4-FFF2-40B4-BE49-F238E27FC236}">
                <a16:creationId xmlns:a16="http://schemas.microsoft.com/office/drawing/2014/main" xmlns="" id="{D696EA33-0B7C-49BF-AA49-DB9133710240}"/>
              </a:ext>
            </a:extLst>
          </p:cNvPr>
          <p:cNvPicPr>
            <a:picLocks noChangeAspect="1"/>
          </p:cNvPicPr>
          <p:nvPr/>
        </p:nvPicPr>
        <p:blipFill>
          <a:blip r:embed="rId4"/>
          <a:stretch>
            <a:fillRect/>
          </a:stretch>
        </p:blipFill>
        <p:spPr>
          <a:xfrm>
            <a:off x="6955504" y="945397"/>
            <a:ext cx="4017295" cy="3190996"/>
          </a:xfrm>
          <a:prstGeom prst="rect">
            <a:avLst/>
          </a:prstGeom>
          <a:solidFill>
            <a:srgbClr val="FFFFFF">
              <a:shade val="85000"/>
            </a:srgbClr>
          </a:solidFill>
          <a:ln w="63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xmlns="" id="{086232A5-1688-4F21-9FBC-D141FFCBE9C7}"/>
              </a:ext>
            </a:extLst>
          </p:cNvPr>
          <p:cNvPicPr>
            <a:picLocks noChangeAspect="1"/>
          </p:cNvPicPr>
          <p:nvPr/>
        </p:nvPicPr>
        <p:blipFill>
          <a:blip r:embed="rId5"/>
          <a:stretch>
            <a:fillRect/>
          </a:stretch>
        </p:blipFill>
        <p:spPr>
          <a:xfrm>
            <a:off x="5996631" y="4573751"/>
            <a:ext cx="6084298" cy="649178"/>
          </a:xfrm>
          <a:prstGeom prst="rect">
            <a:avLst/>
          </a:prstGeom>
        </p:spPr>
      </p:pic>
      <p:pic>
        <p:nvPicPr>
          <p:cNvPr id="12" name="Picture 11">
            <a:extLst>
              <a:ext uri="{FF2B5EF4-FFF2-40B4-BE49-F238E27FC236}">
                <a16:creationId xmlns:a16="http://schemas.microsoft.com/office/drawing/2014/main" xmlns="" id="{92EE7957-E08F-48CE-8988-92A4479318C1}"/>
              </a:ext>
            </a:extLst>
          </p:cNvPr>
          <p:cNvPicPr>
            <a:picLocks noChangeAspect="1"/>
          </p:cNvPicPr>
          <p:nvPr/>
        </p:nvPicPr>
        <p:blipFill>
          <a:blip r:embed="rId6"/>
          <a:stretch>
            <a:fillRect/>
          </a:stretch>
        </p:blipFill>
        <p:spPr>
          <a:xfrm>
            <a:off x="10546002" y="0"/>
            <a:ext cx="1645998" cy="781235"/>
          </a:xfrm>
          <a:prstGeom prst="rect">
            <a:avLst/>
          </a:prstGeom>
        </p:spPr>
      </p:pic>
      <p:sp>
        <p:nvSpPr>
          <p:cNvPr id="8" name="TextBox 7">
            <a:extLst>
              <a:ext uri="{FF2B5EF4-FFF2-40B4-BE49-F238E27FC236}">
                <a16:creationId xmlns:a16="http://schemas.microsoft.com/office/drawing/2014/main" xmlns="" id="{46FA6AB7-F928-4D4E-B26C-97EC1E18F8AE}"/>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a:t>
            </a:r>
            <a:r>
              <a:rPr lang="en-US" dirty="0" smtClean="0"/>
              <a:t>-03-2022</a:t>
            </a:r>
            <a:r>
              <a:rPr lang="en-US" dirty="0"/>
              <a:t>									13</a:t>
            </a:r>
            <a:endParaRPr lang="en-IN" dirty="0"/>
          </a:p>
        </p:txBody>
      </p:sp>
    </p:spTree>
    <p:extLst>
      <p:ext uri="{BB962C8B-B14F-4D97-AF65-F5344CB8AC3E}">
        <p14:creationId xmlns:p14="http://schemas.microsoft.com/office/powerpoint/2010/main" val="3233014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6D415D-9F13-454C-8A71-CB8AE755771B}"/>
              </a:ext>
            </a:extLst>
          </p:cNvPr>
          <p:cNvSpPr>
            <a:spLocks noGrp="1"/>
          </p:cNvSpPr>
          <p:nvPr>
            <p:ph type="title"/>
          </p:nvPr>
        </p:nvSpPr>
        <p:spPr>
          <a:xfrm>
            <a:off x="398553" y="0"/>
            <a:ext cx="10840914" cy="1260000"/>
          </a:xfrm>
        </p:spPr>
        <p:txBody>
          <a:bodyPr/>
          <a:lstStyle/>
          <a:p>
            <a:r>
              <a:rPr lang="en-US" dirty="0"/>
              <a:t>Step 2 - PRE-PROCESSING</a:t>
            </a:r>
            <a:endParaRPr lang="en-IN" dirty="0"/>
          </a:p>
        </p:txBody>
      </p:sp>
      <p:pic>
        <p:nvPicPr>
          <p:cNvPr id="9" name="Picture 8">
            <a:extLst>
              <a:ext uri="{FF2B5EF4-FFF2-40B4-BE49-F238E27FC236}">
                <a16:creationId xmlns:a16="http://schemas.microsoft.com/office/drawing/2014/main" xmlns="" id="{5E105224-58E1-4897-8A99-31FDEC21BF95}"/>
              </a:ext>
            </a:extLst>
          </p:cNvPr>
          <p:cNvPicPr>
            <a:picLocks noChangeAspect="1"/>
          </p:cNvPicPr>
          <p:nvPr/>
        </p:nvPicPr>
        <p:blipFill>
          <a:blip r:embed="rId2"/>
          <a:stretch>
            <a:fillRect/>
          </a:stretch>
        </p:blipFill>
        <p:spPr>
          <a:xfrm>
            <a:off x="468306" y="1003662"/>
            <a:ext cx="4286848" cy="5372850"/>
          </a:xfrm>
          <a:prstGeom prst="rect">
            <a:avLst/>
          </a:prstGeom>
        </p:spPr>
      </p:pic>
      <p:pic>
        <p:nvPicPr>
          <p:cNvPr id="10" name="Picture 9">
            <a:extLst>
              <a:ext uri="{FF2B5EF4-FFF2-40B4-BE49-F238E27FC236}">
                <a16:creationId xmlns:a16="http://schemas.microsoft.com/office/drawing/2014/main" xmlns="" id="{5EE2B279-7B50-4EF8-94ED-E161B9171766}"/>
              </a:ext>
            </a:extLst>
          </p:cNvPr>
          <p:cNvPicPr>
            <a:picLocks noChangeAspect="1"/>
          </p:cNvPicPr>
          <p:nvPr/>
        </p:nvPicPr>
        <p:blipFill>
          <a:blip r:embed="rId3"/>
          <a:stretch>
            <a:fillRect/>
          </a:stretch>
        </p:blipFill>
        <p:spPr>
          <a:xfrm>
            <a:off x="10546002" y="0"/>
            <a:ext cx="1645998" cy="781235"/>
          </a:xfrm>
          <a:prstGeom prst="rect">
            <a:avLst/>
          </a:prstGeom>
        </p:spPr>
      </p:pic>
      <p:sp>
        <p:nvSpPr>
          <p:cNvPr id="3" name="TextBox 2">
            <a:extLst>
              <a:ext uri="{FF2B5EF4-FFF2-40B4-BE49-F238E27FC236}">
                <a16:creationId xmlns:a16="http://schemas.microsoft.com/office/drawing/2014/main" xmlns="" id="{F6F14FD0-FC29-48B6-967D-6D31F3460646}"/>
              </a:ext>
            </a:extLst>
          </p:cNvPr>
          <p:cNvSpPr txBox="1"/>
          <p:nvPr/>
        </p:nvSpPr>
        <p:spPr>
          <a:xfrm>
            <a:off x="6275754" y="5767754"/>
            <a:ext cx="3399692" cy="369332"/>
          </a:xfrm>
          <a:prstGeom prst="rect">
            <a:avLst/>
          </a:prstGeom>
          <a:noFill/>
        </p:spPr>
        <p:txBody>
          <a:bodyPr wrap="square" rtlCol="0">
            <a:spAutoFit/>
          </a:bodyPr>
          <a:lstStyle/>
          <a:p>
            <a:r>
              <a:rPr lang="en-US" dirty="0"/>
              <a:t>Technique: Concatenation</a:t>
            </a:r>
            <a:endParaRPr lang="en-IN" dirty="0"/>
          </a:p>
        </p:txBody>
      </p:sp>
      <p:pic>
        <p:nvPicPr>
          <p:cNvPr id="6" name="Picture 5">
            <a:extLst>
              <a:ext uri="{FF2B5EF4-FFF2-40B4-BE49-F238E27FC236}">
                <a16:creationId xmlns:a16="http://schemas.microsoft.com/office/drawing/2014/main" xmlns="" id="{63BE9171-4E48-497A-A4B5-A61F4BF22F23}"/>
              </a:ext>
            </a:extLst>
          </p:cNvPr>
          <p:cNvPicPr>
            <a:picLocks noChangeAspect="1"/>
          </p:cNvPicPr>
          <p:nvPr/>
        </p:nvPicPr>
        <p:blipFill>
          <a:blip r:embed="rId4"/>
          <a:stretch>
            <a:fillRect/>
          </a:stretch>
        </p:blipFill>
        <p:spPr>
          <a:xfrm>
            <a:off x="5481960" y="1293444"/>
            <a:ext cx="5663550" cy="4247663"/>
          </a:xfrm>
          <a:prstGeom prst="rect">
            <a:avLst/>
          </a:prstGeom>
        </p:spPr>
      </p:pic>
      <p:sp>
        <p:nvSpPr>
          <p:cNvPr id="11" name="TextBox 10">
            <a:extLst>
              <a:ext uri="{FF2B5EF4-FFF2-40B4-BE49-F238E27FC236}">
                <a16:creationId xmlns:a16="http://schemas.microsoft.com/office/drawing/2014/main" xmlns="" id="{68185545-1BF7-4BC8-A813-301F9EE9BB24}"/>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a:t>
            </a:r>
            <a:r>
              <a:rPr lang="en-US" dirty="0" smtClean="0"/>
              <a:t>-03-2022</a:t>
            </a:r>
            <a:r>
              <a:rPr lang="en-US" dirty="0"/>
              <a:t>									14</a:t>
            </a:r>
            <a:endParaRPr lang="en-IN" dirty="0"/>
          </a:p>
        </p:txBody>
      </p:sp>
    </p:spTree>
    <p:extLst>
      <p:ext uri="{BB962C8B-B14F-4D97-AF65-F5344CB8AC3E}">
        <p14:creationId xmlns:p14="http://schemas.microsoft.com/office/powerpoint/2010/main" val="2748251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6D415D-9F13-454C-8A71-CB8AE755771B}"/>
              </a:ext>
            </a:extLst>
          </p:cNvPr>
          <p:cNvSpPr>
            <a:spLocks noGrp="1"/>
          </p:cNvSpPr>
          <p:nvPr>
            <p:ph type="title"/>
          </p:nvPr>
        </p:nvSpPr>
        <p:spPr>
          <a:xfrm>
            <a:off x="290595" y="0"/>
            <a:ext cx="10840914" cy="1260000"/>
          </a:xfrm>
        </p:spPr>
        <p:txBody>
          <a:bodyPr/>
          <a:lstStyle/>
          <a:p>
            <a:r>
              <a:rPr lang="en-US" dirty="0"/>
              <a:t>Step 3 - MODEL</a:t>
            </a:r>
            <a:endParaRPr lang="en-IN" dirty="0"/>
          </a:p>
        </p:txBody>
      </p:sp>
      <p:pic>
        <p:nvPicPr>
          <p:cNvPr id="8" name="Picture 7">
            <a:extLst>
              <a:ext uri="{FF2B5EF4-FFF2-40B4-BE49-F238E27FC236}">
                <a16:creationId xmlns:a16="http://schemas.microsoft.com/office/drawing/2014/main" xmlns="" id="{8F6672EC-D8CB-436D-9002-2E71D7890DC7}"/>
              </a:ext>
            </a:extLst>
          </p:cNvPr>
          <p:cNvPicPr>
            <a:picLocks noChangeAspect="1"/>
          </p:cNvPicPr>
          <p:nvPr/>
        </p:nvPicPr>
        <p:blipFill>
          <a:blip r:embed="rId2"/>
          <a:stretch>
            <a:fillRect/>
          </a:stretch>
        </p:blipFill>
        <p:spPr>
          <a:xfrm>
            <a:off x="3467562" y="1627146"/>
            <a:ext cx="4202511" cy="4487001"/>
          </a:xfrm>
          <a:prstGeom prst="rect">
            <a:avLst/>
          </a:prstGeom>
        </p:spPr>
      </p:pic>
      <p:sp>
        <p:nvSpPr>
          <p:cNvPr id="10" name="TextBox 9">
            <a:extLst>
              <a:ext uri="{FF2B5EF4-FFF2-40B4-BE49-F238E27FC236}">
                <a16:creationId xmlns:a16="http://schemas.microsoft.com/office/drawing/2014/main" xmlns="" id="{751DE9A8-9EDB-48F0-A3B3-281334FECE6F}"/>
              </a:ext>
            </a:extLst>
          </p:cNvPr>
          <p:cNvSpPr txBox="1"/>
          <p:nvPr/>
        </p:nvSpPr>
        <p:spPr>
          <a:xfrm>
            <a:off x="4060624" y="975931"/>
            <a:ext cx="2761462" cy="369332"/>
          </a:xfrm>
          <a:prstGeom prst="rect">
            <a:avLst/>
          </a:prstGeom>
          <a:noFill/>
        </p:spPr>
        <p:txBody>
          <a:bodyPr wrap="none" rtlCol="0">
            <a:spAutoFit/>
          </a:bodyPr>
          <a:lstStyle/>
          <a:p>
            <a:r>
              <a:rPr lang="en-US" dirty="0"/>
              <a:t>TRANSFORMER SEQ2SEQ</a:t>
            </a:r>
            <a:endParaRPr lang="en-IN" dirty="0"/>
          </a:p>
        </p:txBody>
      </p:sp>
      <p:pic>
        <p:nvPicPr>
          <p:cNvPr id="11" name="Picture 10">
            <a:extLst>
              <a:ext uri="{FF2B5EF4-FFF2-40B4-BE49-F238E27FC236}">
                <a16:creationId xmlns:a16="http://schemas.microsoft.com/office/drawing/2014/main" xmlns="" id="{1006152E-D652-48D3-96D3-953D492AB0EA}"/>
              </a:ext>
            </a:extLst>
          </p:cNvPr>
          <p:cNvPicPr>
            <a:picLocks noChangeAspect="1"/>
          </p:cNvPicPr>
          <p:nvPr/>
        </p:nvPicPr>
        <p:blipFill>
          <a:blip r:embed="rId3"/>
          <a:stretch>
            <a:fillRect/>
          </a:stretch>
        </p:blipFill>
        <p:spPr>
          <a:xfrm>
            <a:off x="10546002" y="0"/>
            <a:ext cx="1645998" cy="781235"/>
          </a:xfrm>
          <a:prstGeom prst="rect">
            <a:avLst/>
          </a:prstGeom>
        </p:spPr>
      </p:pic>
      <p:sp>
        <p:nvSpPr>
          <p:cNvPr id="9" name="TextBox 8">
            <a:extLst>
              <a:ext uri="{FF2B5EF4-FFF2-40B4-BE49-F238E27FC236}">
                <a16:creationId xmlns:a16="http://schemas.microsoft.com/office/drawing/2014/main" xmlns="" id="{58F5496A-07DA-44D4-9FBC-6266975095CE}"/>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28-03-2022</a:t>
            </a:r>
            <a:r>
              <a:rPr lang="en-US" dirty="0"/>
              <a:t>									15</a:t>
            </a:r>
            <a:endParaRPr lang="en-IN" dirty="0"/>
          </a:p>
        </p:txBody>
      </p:sp>
    </p:spTree>
    <p:extLst>
      <p:ext uri="{BB962C8B-B14F-4D97-AF65-F5344CB8AC3E}">
        <p14:creationId xmlns:p14="http://schemas.microsoft.com/office/powerpoint/2010/main" val="3132645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CFC55FA-21FF-4F89-ACF1-7A6A3ABF89DD}"/>
              </a:ext>
            </a:extLst>
          </p:cNvPr>
          <p:cNvSpPr>
            <a:spLocks noGrp="1"/>
          </p:cNvSpPr>
          <p:nvPr>
            <p:ph idx="1"/>
          </p:nvPr>
        </p:nvSpPr>
        <p:spPr>
          <a:xfrm>
            <a:off x="408336" y="1414585"/>
            <a:ext cx="11307931" cy="5876991"/>
          </a:xfrm>
        </p:spPr>
        <p:txBody>
          <a:bodyPr>
            <a:noAutofit/>
          </a:bodyPr>
          <a:lstStyle/>
          <a:p>
            <a:r>
              <a:rPr lang="en-US" sz="2400" b="1" dirty="0"/>
              <a:t>Sequence to Sequence :</a:t>
            </a:r>
          </a:p>
          <a:p>
            <a:pPr marL="0" indent="0">
              <a:buNone/>
            </a:pPr>
            <a:r>
              <a:rPr lang="en-US" sz="2400" dirty="0"/>
              <a:t>	Sequence-to-sequence models are fundamental Deep Learning techniques that operate on sequence data. It converts sequence from one domain to sequence in another domain.  </a:t>
            </a:r>
          </a:p>
          <a:p>
            <a:pPr marL="0" indent="0">
              <a:buNone/>
            </a:pPr>
            <a:r>
              <a:rPr lang="en-US" sz="2400" dirty="0"/>
              <a:t>These models can be RNN-based simple encoder-decoder network or the advanced attention-based encoder-decoder RNN or the state-of-the-art transformer models.</a:t>
            </a:r>
          </a:p>
          <a:p>
            <a:pPr marL="0" indent="0">
              <a:buNone/>
            </a:pPr>
            <a:r>
              <a:rPr lang="en-US" sz="2400" dirty="0"/>
              <a:t> There are many applications of sequence-to-sequence models such as — machine translation, speech recognition, text summarization, question answering, demand forecasting, and so on.</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b="1" dirty="0"/>
          </a:p>
          <a:p>
            <a:pPr marL="0" indent="0">
              <a:buNone/>
            </a:pPr>
            <a:r>
              <a:rPr lang="en-US" sz="2400" dirty="0"/>
              <a:t>	</a:t>
            </a:r>
          </a:p>
          <a:p>
            <a:endParaRPr lang="en-US" sz="2400" dirty="0"/>
          </a:p>
          <a:p>
            <a:endParaRPr lang="en-IN" sz="2400" dirty="0"/>
          </a:p>
        </p:txBody>
      </p:sp>
      <p:pic>
        <p:nvPicPr>
          <p:cNvPr id="4" name="Picture 3">
            <a:extLst>
              <a:ext uri="{FF2B5EF4-FFF2-40B4-BE49-F238E27FC236}">
                <a16:creationId xmlns:a16="http://schemas.microsoft.com/office/drawing/2014/main" xmlns="" id="{E07B9840-8598-4CA0-B88A-3827DCD4C495}"/>
              </a:ext>
            </a:extLst>
          </p:cNvPr>
          <p:cNvPicPr>
            <a:picLocks noChangeAspect="1"/>
          </p:cNvPicPr>
          <p:nvPr/>
        </p:nvPicPr>
        <p:blipFill>
          <a:blip r:embed="rId2"/>
          <a:stretch>
            <a:fillRect/>
          </a:stretch>
        </p:blipFill>
        <p:spPr>
          <a:xfrm>
            <a:off x="10546002" y="0"/>
            <a:ext cx="1645998" cy="781235"/>
          </a:xfrm>
          <a:prstGeom prst="rect">
            <a:avLst/>
          </a:prstGeom>
        </p:spPr>
      </p:pic>
      <p:sp>
        <p:nvSpPr>
          <p:cNvPr id="6" name="TextBox 5">
            <a:extLst>
              <a:ext uri="{FF2B5EF4-FFF2-40B4-BE49-F238E27FC236}">
                <a16:creationId xmlns:a16="http://schemas.microsoft.com/office/drawing/2014/main" xmlns="" id="{46B68368-C842-490C-AA20-75314F55A694}"/>
              </a:ext>
            </a:extLst>
          </p:cNvPr>
          <p:cNvSpPr txBox="1"/>
          <p:nvPr/>
        </p:nvSpPr>
        <p:spPr>
          <a:xfrm>
            <a:off x="609600" y="695569"/>
            <a:ext cx="5767754" cy="553998"/>
          </a:xfrm>
          <a:prstGeom prst="rect">
            <a:avLst/>
          </a:prstGeom>
          <a:noFill/>
        </p:spPr>
        <p:txBody>
          <a:bodyPr wrap="square" rtlCol="0">
            <a:spAutoFit/>
          </a:bodyPr>
          <a:lstStyle/>
          <a:p>
            <a:r>
              <a:rPr lang="en-US" sz="3000" dirty="0"/>
              <a:t>MODELS</a:t>
            </a:r>
            <a:endParaRPr lang="en-IN" sz="3000" dirty="0"/>
          </a:p>
        </p:txBody>
      </p:sp>
      <p:sp>
        <p:nvSpPr>
          <p:cNvPr id="7" name="TextBox 6">
            <a:extLst>
              <a:ext uri="{FF2B5EF4-FFF2-40B4-BE49-F238E27FC236}">
                <a16:creationId xmlns:a16="http://schemas.microsoft.com/office/drawing/2014/main" xmlns="" id="{1C570E29-B06D-45D2-A352-A5DCD67C662A}"/>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28-03-2022</a:t>
            </a:r>
            <a:r>
              <a:rPr lang="en-US" dirty="0"/>
              <a:t>									16</a:t>
            </a:r>
            <a:endParaRPr lang="en-IN" dirty="0"/>
          </a:p>
        </p:txBody>
      </p:sp>
    </p:spTree>
    <p:extLst>
      <p:ext uri="{BB962C8B-B14F-4D97-AF65-F5344CB8AC3E}">
        <p14:creationId xmlns:p14="http://schemas.microsoft.com/office/powerpoint/2010/main" val="1463427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CFC55FA-21FF-4F89-ACF1-7A6A3ABF89DD}"/>
              </a:ext>
            </a:extLst>
          </p:cNvPr>
          <p:cNvSpPr>
            <a:spLocks noGrp="1"/>
          </p:cNvSpPr>
          <p:nvPr>
            <p:ph idx="1"/>
          </p:nvPr>
        </p:nvSpPr>
        <p:spPr>
          <a:xfrm>
            <a:off x="361444" y="336062"/>
            <a:ext cx="11307931" cy="5876991"/>
          </a:xfrm>
        </p:spPr>
        <p:txBody>
          <a:bodyPr>
            <a:noAutofit/>
          </a:bodyPr>
          <a:lstStyle/>
          <a:p>
            <a:r>
              <a:rPr lang="en-US" sz="2400" b="1" dirty="0"/>
              <a:t>Encoder-Decoder</a:t>
            </a:r>
          </a:p>
          <a:p>
            <a:pPr marL="0" indent="0">
              <a:buNone/>
            </a:pPr>
            <a:r>
              <a:rPr lang="en-US" sz="2400" dirty="0"/>
              <a:t>	seq2seq is an encoder-decoder-based model that takes a sentence (sequence of words) as an input and produces another sentence as an output. </a:t>
            </a:r>
          </a:p>
          <a:p>
            <a:pPr marL="0" indent="0">
              <a:buNone/>
            </a:pPr>
            <a:r>
              <a:rPr lang="en-US" sz="2400" dirty="0"/>
              <a:t>The encoder is a multiple RNN (Recurrent Neural Network) cell that can be stacked together. RNN reads the input sequentially to encode the sentence word by word and produces an output. This output is the final </a:t>
            </a:r>
            <a:r>
              <a:rPr lang="en-US" sz="2400" b="1" dirty="0"/>
              <a:t>Hidden State </a:t>
            </a:r>
            <a:r>
              <a:rPr lang="en-US" sz="2400" dirty="0"/>
              <a:t>(Also known as context vector), which is an encapsulated information of the input. This vector will be the input of the decoder. The decoder is also a stack of RNN cells but aims to decode the hidden state and convert it to predict an output (words).</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 </a:t>
            </a:r>
          </a:p>
          <a:p>
            <a:pPr marL="0" indent="0">
              <a:buNone/>
            </a:pPr>
            <a:endParaRPr lang="en-US" sz="2400" dirty="0"/>
          </a:p>
          <a:p>
            <a:pPr marL="0" indent="0">
              <a:buNone/>
            </a:pPr>
            <a:endParaRPr lang="en-US" sz="2400" dirty="0"/>
          </a:p>
          <a:p>
            <a:pPr marL="0" indent="0">
              <a:buNone/>
            </a:pPr>
            <a:endParaRPr lang="en-US" sz="2400" b="1" dirty="0"/>
          </a:p>
          <a:p>
            <a:pPr marL="0" indent="0">
              <a:buNone/>
            </a:pPr>
            <a:r>
              <a:rPr lang="en-US" sz="2400" dirty="0"/>
              <a:t>	</a:t>
            </a:r>
          </a:p>
          <a:p>
            <a:endParaRPr lang="en-US" sz="2400" dirty="0"/>
          </a:p>
          <a:p>
            <a:endParaRPr lang="en-IN" sz="2400" dirty="0"/>
          </a:p>
        </p:txBody>
      </p:sp>
      <p:pic>
        <p:nvPicPr>
          <p:cNvPr id="4" name="Picture 3">
            <a:extLst>
              <a:ext uri="{FF2B5EF4-FFF2-40B4-BE49-F238E27FC236}">
                <a16:creationId xmlns:a16="http://schemas.microsoft.com/office/drawing/2014/main" xmlns="" id="{E07B9840-8598-4CA0-B88A-3827DCD4C495}"/>
              </a:ext>
            </a:extLst>
          </p:cNvPr>
          <p:cNvPicPr>
            <a:picLocks noChangeAspect="1"/>
          </p:cNvPicPr>
          <p:nvPr/>
        </p:nvPicPr>
        <p:blipFill>
          <a:blip r:embed="rId2"/>
          <a:stretch>
            <a:fillRect/>
          </a:stretch>
        </p:blipFill>
        <p:spPr>
          <a:xfrm>
            <a:off x="10546002" y="0"/>
            <a:ext cx="1645998" cy="781235"/>
          </a:xfrm>
          <a:prstGeom prst="rect">
            <a:avLst/>
          </a:prstGeom>
        </p:spPr>
      </p:pic>
      <p:sp>
        <p:nvSpPr>
          <p:cNvPr id="7" name="TextBox 6">
            <a:extLst>
              <a:ext uri="{FF2B5EF4-FFF2-40B4-BE49-F238E27FC236}">
                <a16:creationId xmlns:a16="http://schemas.microsoft.com/office/drawing/2014/main" xmlns="" id="{1C570E29-B06D-45D2-A352-A5DCD67C662A}"/>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28-03-2022</a:t>
            </a:r>
            <a:r>
              <a:rPr lang="en-US" dirty="0"/>
              <a:t>									17</a:t>
            </a:r>
            <a:endParaRPr lang="en-IN" dirty="0"/>
          </a:p>
        </p:txBody>
      </p:sp>
      <p:pic>
        <p:nvPicPr>
          <p:cNvPr id="5" name="Picture 4">
            <a:extLst>
              <a:ext uri="{FF2B5EF4-FFF2-40B4-BE49-F238E27FC236}">
                <a16:creationId xmlns:a16="http://schemas.microsoft.com/office/drawing/2014/main" xmlns="" id="{C2E4542A-222C-4679-A83B-EBA862432618}"/>
              </a:ext>
            </a:extLst>
          </p:cNvPr>
          <p:cNvPicPr>
            <a:picLocks noChangeAspect="1"/>
          </p:cNvPicPr>
          <p:nvPr/>
        </p:nvPicPr>
        <p:blipFill>
          <a:blip r:embed="rId3"/>
          <a:stretch>
            <a:fillRect/>
          </a:stretch>
        </p:blipFill>
        <p:spPr>
          <a:xfrm>
            <a:off x="2774730" y="4041957"/>
            <a:ext cx="5935455" cy="2101913"/>
          </a:xfrm>
          <a:prstGeom prst="rect">
            <a:avLst/>
          </a:prstGeom>
        </p:spPr>
      </p:pic>
    </p:spTree>
    <p:extLst>
      <p:ext uri="{BB962C8B-B14F-4D97-AF65-F5344CB8AC3E}">
        <p14:creationId xmlns:p14="http://schemas.microsoft.com/office/powerpoint/2010/main" val="1666071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6D415D-9F13-454C-8A71-CB8AE755771B}"/>
              </a:ext>
            </a:extLst>
          </p:cNvPr>
          <p:cNvSpPr>
            <a:spLocks noGrp="1"/>
          </p:cNvSpPr>
          <p:nvPr>
            <p:ph type="title"/>
          </p:nvPr>
        </p:nvSpPr>
        <p:spPr>
          <a:xfrm>
            <a:off x="391333" y="0"/>
            <a:ext cx="10840914" cy="1260000"/>
          </a:xfrm>
        </p:spPr>
        <p:txBody>
          <a:bodyPr/>
          <a:lstStyle/>
          <a:p>
            <a:r>
              <a:rPr lang="en-US" dirty="0"/>
              <a:t>Step 4 – MODEL EVALUATION</a:t>
            </a:r>
            <a:endParaRPr lang="en-IN" dirty="0"/>
          </a:p>
        </p:txBody>
      </p:sp>
      <p:pic>
        <p:nvPicPr>
          <p:cNvPr id="7" name="Picture 6">
            <a:extLst>
              <a:ext uri="{FF2B5EF4-FFF2-40B4-BE49-F238E27FC236}">
                <a16:creationId xmlns:a16="http://schemas.microsoft.com/office/drawing/2014/main" xmlns="" id="{3B21763D-040C-4F79-8B52-4E494A51338D}"/>
              </a:ext>
            </a:extLst>
          </p:cNvPr>
          <p:cNvPicPr>
            <a:picLocks noChangeAspect="1"/>
          </p:cNvPicPr>
          <p:nvPr/>
        </p:nvPicPr>
        <p:blipFill>
          <a:blip r:embed="rId2"/>
          <a:stretch>
            <a:fillRect/>
          </a:stretch>
        </p:blipFill>
        <p:spPr>
          <a:xfrm>
            <a:off x="8034215" y="1238804"/>
            <a:ext cx="4059854" cy="3786488"/>
          </a:xfrm>
          <a:prstGeom prst="rect">
            <a:avLst/>
          </a:prstGeom>
        </p:spPr>
      </p:pic>
      <p:pic>
        <p:nvPicPr>
          <p:cNvPr id="8" name="Picture 7">
            <a:extLst>
              <a:ext uri="{FF2B5EF4-FFF2-40B4-BE49-F238E27FC236}">
                <a16:creationId xmlns:a16="http://schemas.microsoft.com/office/drawing/2014/main" xmlns="" id="{1EB6ECB5-0938-4185-81DA-D27846D5B09D}"/>
              </a:ext>
            </a:extLst>
          </p:cNvPr>
          <p:cNvPicPr>
            <a:picLocks noChangeAspect="1"/>
          </p:cNvPicPr>
          <p:nvPr/>
        </p:nvPicPr>
        <p:blipFill>
          <a:blip r:embed="rId3"/>
          <a:stretch>
            <a:fillRect/>
          </a:stretch>
        </p:blipFill>
        <p:spPr>
          <a:xfrm>
            <a:off x="10546002" y="0"/>
            <a:ext cx="1645998" cy="781235"/>
          </a:xfrm>
          <a:prstGeom prst="rect">
            <a:avLst/>
          </a:prstGeom>
        </p:spPr>
      </p:pic>
      <p:pic>
        <p:nvPicPr>
          <p:cNvPr id="4" name="Picture 3">
            <a:extLst>
              <a:ext uri="{FF2B5EF4-FFF2-40B4-BE49-F238E27FC236}">
                <a16:creationId xmlns:a16="http://schemas.microsoft.com/office/drawing/2014/main" xmlns="" id="{2718B572-D059-4C0E-969A-46AEA8A8806D}"/>
              </a:ext>
            </a:extLst>
          </p:cNvPr>
          <p:cNvPicPr>
            <a:picLocks noChangeAspect="1"/>
          </p:cNvPicPr>
          <p:nvPr/>
        </p:nvPicPr>
        <p:blipFill>
          <a:blip r:embed="rId4"/>
          <a:stretch>
            <a:fillRect/>
          </a:stretch>
        </p:blipFill>
        <p:spPr>
          <a:xfrm>
            <a:off x="166982" y="1198318"/>
            <a:ext cx="3667705" cy="3795713"/>
          </a:xfrm>
          <a:prstGeom prst="rect">
            <a:avLst/>
          </a:prstGeom>
        </p:spPr>
      </p:pic>
      <p:pic>
        <p:nvPicPr>
          <p:cNvPr id="9" name="Picture 8">
            <a:extLst>
              <a:ext uri="{FF2B5EF4-FFF2-40B4-BE49-F238E27FC236}">
                <a16:creationId xmlns:a16="http://schemas.microsoft.com/office/drawing/2014/main" xmlns="" id="{161B30C0-5370-46E8-8152-807807863EC7}"/>
              </a:ext>
            </a:extLst>
          </p:cNvPr>
          <p:cNvPicPr>
            <a:picLocks noChangeAspect="1"/>
          </p:cNvPicPr>
          <p:nvPr/>
        </p:nvPicPr>
        <p:blipFill>
          <a:blip r:embed="rId5"/>
          <a:stretch>
            <a:fillRect/>
          </a:stretch>
        </p:blipFill>
        <p:spPr>
          <a:xfrm>
            <a:off x="4059004" y="1219199"/>
            <a:ext cx="3811088" cy="3845170"/>
          </a:xfrm>
          <a:prstGeom prst="rect">
            <a:avLst/>
          </a:prstGeom>
        </p:spPr>
      </p:pic>
      <p:sp>
        <p:nvSpPr>
          <p:cNvPr id="10" name="TextBox 9">
            <a:extLst>
              <a:ext uri="{FF2B5EF4-FFF2-40B4-BE49-F238E27FC236}">
                <a16:creationId xmlns:a16="http://schemas.microsoft.com/office/drawing/2014/main" xmlns="" id="{73DB4114-2233-45C0-925F-ADFD7126D97A}"/>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28-03-2022</a:t>
            </a:r>
            <a:r>
              <a:rPr lang="en-US" dirty="0"/>
              <a:t>									18</a:t>
            </a:r>
            <a:endParaRPr lang="en-IN" dirty="0"/>
          </a:p>
        </p:txBody>
      </p:sp>
    </p:spTree>
    <p:extLst>
      <p:ext uri="{BB962C8B-B14F-4D97-AF65-F5344CB8AC3E}">
        <p14:creationId xmlns:p14="http://schemas.microsoft.com/office/powerpoint/2010/main" val="3321503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6D415D-9F13-454C-8A71-CB8AE755771B}"/>
              </a:ext>
            </a:extLst>
          </p:cNvPr>
          <p:cNvSpPr>
            <a:spLocks noGrp="1"/>
          </p:cNvSpPr>
          <p:nvPr>
            <p:ph type="title"/>
          </p:nvPr>
        </p:nvSpPr>
        <p:spPr/>
        <p:txBody>
          <a:bodyPr/>
          <a:lstStyle/>
          <a:p>
            <a:r>
              <a:rPr lang="en-US" dirty="0"/>
              <a:t>Step 5 – WORKING PROTOTYPE</a:t>
            </a:r>
            <a:endParaRPr lang="en-IN" dirty="0"/>
          </a:p>
        </p:txBody>
      </p:sp>
      <p:pic>
        <p:nvPicPr>
          <p:cNvPr id="4" name="audio-visual">
            <a:hlinkClick r:id="" action="ppaction://media"/>
            <a:extLst>
              <a:ext uri="{FF2B5EF4-FFF2-40B4-BE49-F238E27FC236}">
                <a16:creationId xmlns:a16="http://schemas.microsoft.com/office/drawing/2014/main" xmlns="" id="{F75C2212-74DA-405C-8714-8A737D773AF7}"/>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r="-56" b="-82"/>
          <a:stretch/>
        </p:blipFill>
        <p:spPr>
          <a:xfrm>
            <a:off x="2828440" y="2107638"/>
            <a:ext cx="6524787" cy="3646279"/>
          </a:xfrm>
        </p:spPr>
      </p:pic>
      <p:pic>
        <p:nvPicPr>
          <p:cNvPr id="5" name="Picture 4">
            <a:extLst>
              <a:ext uri="{FF2B5EF4-FFF2-40B4-BE49-F238E27FC236}">
                <a16:creationId xmlns:a16="http://schemas.microsoft.com/office/drawing/2014/main" xmlns="" id="{ACB41689-C562-44B8-92BD-08DF39DAD5FA}"/>
              </a:ext>
            </a:extLst>
          </p:cNvPr>
          <p:cNvPicPr>
            <a:picLocks noChangeAspect="1"/>
          </p:cNvPicPr>
          <p:nvPr/>
        </p:nvPicPr>
        <p:blipFill>
          <a:blip r:embed="rId5"/>
          <a:stretch>
            <a:fillRect/>
          </a:stretch>
        </p:blipFill>
        <p:spPr>
          <a:xfrm>
            <a:off x="10546002" y="0"/>
            <a:ext cx="1645998" cy="781235"/>
          </a:xfrm>
          <a:prstGeom prst="rect">
            <a:avLst/>
          </a:prstGeom>
        </p:spPr>
      </p:pic>
      <p:sp>
        <p:nvSpPr>
          <p:cNvPr id="6" name="TextBox 5">
            <a:extLst>
              <a:ext uri="{FF2B5EF4-FFF2-40B4-BE49-F238E27FC236}">
                <a16:creationId xmlns:a16="http://schemas.microsoft.com/office/drawing/2014/main" xmlns="" id="{A12B55C9-9330-4165-B49F-1984831087F3}"/>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28-03-2022</a:t>
            </a:r>
            <a:r>
              <a:rPr lang="en-US" dirty="0"/>
              <a:t>									19</a:t>
            </a:r>
            <a:endParaRPr lang="en-IN" dirty="0"/>
          </a:p>
        </p:txBody>
      </p:sp>
    </p:spTree>
    <p:extLst>
      <p:ext uri="{BB962C8B-B14F-4D97-AF65-F5344CB8AC3E}">
        <p14:creationId xmlns:p14="http://schemas.microsoft.com/office/powerpoint/2010/main" val="376119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1305F2-4D75-4D76-BA59-F00627AB838F}"/>
              </a:ext>
            </a:extLst>
          </p:cNvPr>
          <p:cNvSpPr>
            <a:spLocks noGrp="1"/>
          </p:cNvSpPr>
          <p:nvPr>
            <p:ph type="title"/>
          </p:nvPr>
        </p:nvSpPr>
        <p:spPr/>
        <p:txBody>
          <a:bodyPr/>
          <a:lstStyle/>
          <a:p>
            <a:r>
              <a:rPr lang="en-US" b="1" dirty="0"/>
              <a:t>OUTLINE</a:t>
            </a:r>
          </a:p>
        </p:txBody>
      </p:sp>
      <p:sp>
        <p:nvSpPr>
          <p:cNvPr id="3" name="Content Placeholder 2">
            <a:extLst>
              <a:ext uri="{FF2B5EF4-FFF2-40B4-BE49-F238E27FC236}">
                <a16:creationId xmlns:a16="http://schemas.microsoft.com/office/drawing/2014/main" xmlns="" id="{88CB4E0E-ECE5-4628-8AFC-87C9EFB0840C}"/>
              </a:ext>
            </a:extLst>
          </p:cNvPr>
          <p:cNvSpPr>
            <a:spLocks noGrp="1"/>
          </p:cNvSpPr>
          <p:nvPr>
            <p:ph idx="1"/>
          </p:nvPr>
        </p:nvSpPr>
        <p:spPr>
          <a:xfrm>
            <a:off x="685801" y="1869601"/>
            <a:ext cx="10840914" cy="4430460"/>
          </a:xfrm>
        </p:spPr>
        <p:txBody>
          <a:bodyPr>
            <a:normAutofit fontScale="92500" lnSpcReduction="10000"/>
          </a:bodyPr>
          <a:lstStyle/>
          <a:p>
            <a:r>
              <a:rPr lang="en-US" sz="2400" dirty="0"/>
              <a:t>Problem statement</a:t>
            </a:r>
          </a:p>
          <a:p>
            <a:r>
              <a:rPr lang="en-US" sz="2400" dirty="0"/>
              <a:t>Motivation</a:t>
            </a:r>
          </a:p>
          <a:p>
            <a:r>
              <a:rPr lang="en-US" sz="2400" dirty="0"/>
              <a:t>Objective</a:t>
            </a:r>
          </a:p>
          <a:p>
            <a:r>
              <a:rPr lang="en-US" sz="2400" dirty="0"/>
              <a:t>Literature Survey</a:t>
            </a:r>
          </a:p>
          <a:p>
            <a:r>
              <a:rPr lang="en-US" sz="2400" dirty="0"/>
              <a:t>Dataset </a:t>
            </a:r>
          </a:p>
          <a:p>
            <a:r>
              <a:rPr lang="en-US" sz="2400" dirty="0"/>
              <a:t>Flow Diagram</a:t>
            </a:r>
          </a:p>
          <a:p>
            <a:r>
              <a:rPr lang="en-US" sz="2400" dirty="0"/>
              <a:t>Pre-Processing</a:t>
            </a:r>
          </a:p>
          <a:p>
            <a:r>
              <a:rPr lang="en-US" sz="2400" dirty="0"/>
              <a:t>Models</a:t>
            </a:r>
          </a:p>
          <a:p>
            <a:r>
              <a:rPr lang="en-US" sz="2400" dirty="0"/>
              <a:t>Conclusion</a:t>
            </a:r>
          </a:p>
          <a:p>
            <a:r>
              <a:rPr lang="en-US" sz="2400" dirty="0"/>
              <a:t>References</a:t>
            </a:r>
          </a:p>
        </p:txBody>
      </p:sp>
      <p:pic>
        <p:nvPicPr>
          <p:cNvPr id="4" name="Picture 3">
            <a:extLst>
              <a:ext uri="{FF2B5EF4-FFF2-40B4-BE49-F238E27FC236}">
                <a16:creationId xmlns:a16="http://schemas.microsoft.com/office/drawing/2014/main" xmlns="" id="{B40D9AAE-01D5-4E26-BE59-BA3607281240}"/>
              </a:ext>
            </a:extLst>
          </p:cNvPr>
          <p:cNvPicPr>
            <a:picLocks noChangeAspect="1"/>
          </p:cNvPicPr>
          <p:nvPr/>
        </p:nvPicPr>
        <p:blipFill>
          <a:blip r:embed="rId2"/>
          <a:stretch>
            <a:fillRect/>
          </a:stretch>
        </p:blipFill>
        <p:spPr>
          <a:xfrm>
            <a:off x="10546002" y="0"/>
            <a:ext cx="1645998" cy="781235"/>
          </a:xfrm>
          <a:prstGeom prst="rect">
            <a:avLst/>
          </a:prstGeom>
        </p:spPr>
      </p:pic>
      <p:sp>
        <p:nvSpPr>
          <p:cNvPr id="5" name="TextBox 4">
            <a:extLst>
              <a:ext uri="{FF2B5EF4-FFF2-40B4-BE49-F238E27FC236}">
                <a16:creationId xmlns:a16="http://schemas.microsoft.com/office/drawing/2014/main" xmlns="" id="{27D3823A-B744-48DC-96CD-81726F274422}"/>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a:t>
            </a:r>
            <a:r>
              <a:rPr lang="en-US" dirty="0" smtClean="0"/>
              <a:t>-03-2022</a:t>
            </a:r>
            <a:r>
              <a:rPr lang="en-US" dirty="0"/>
              <a:t>									2</a:t>
            </a:r>
            <a:endParaRPr lang="en-IN" dirty="0"/>
          </a:p>
        </p:txBody>
      </p:sp>
    </p:spTree>
    <p:extLst>
      <p:ext uri="{BB962C8B-B14F-4D97-AF65-F5344CB8AC3E}">
        <p14:creationId xmlns:p14="http://schemas.microsoft.com/office/powerpoint/2010/main" val="862656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6D415D-9F13-454C-8A71-CB8AE755771B}"/>
              </a:ext>
            </a:extLst>
          </p:cNvPr>
          <p:cNvSpPr>
            <a:spLocks noGrp="1"/>
          </p:cNvSpPr>
          <p:nvPr>
            <p:ph type="title"/>
          </p:nvPr>
        </p:nvSpPr>
        <p:spPr>
          <a:xfrm>
            <a:off x="675543" y="390617"/>
            <a:ext cx="10840914" cy="807418"/>
          </a:xfrm>
        </p:spPr>
        <p:txBody>
          <a:bodyPr/>
          <a:lstStyle/>
          <a:p>
            <a:r>
              <a:rPr lang="en-US" dirty="0" smtClean="0"/>
              <a:t>WORK PROGRESS</a:t>
            </a:r>
            <a:endParaRPr lang="en-IN" dirty="0"/>
          </a:p>
        </p:txBody>
      </p:sp>
      <p:pic>
        <p:nvPicPr>
          <p:cNvPr id="5" name="Picture 4">
            <a:extLst>
              <a:ext uri="{FF2B5EF4-FFF2-40B4-BE49-F238E27FC236}">
                <a16:creationId xmlns:a16="http://schemas.microsoft.com/office/drawing/2014/main" xmlns="" id="{ACB41689-C562-44B8-92BD-08DF39DAD5FA}"/>
              </a:ext>
            </a:extLst>
          </p:cNvPr>
          <p:cNvPicPr>
            <a:picLocks noChangeAspect="1"/>
          </p:cNvPicPr>
          <p:nvPr/>
        </p:nvPicPr>
        <p:blipFill>
          <a:blip r:embed="rId2"/>
          <a:stretch>
            <a:fillRect/>
          </a:stretch>
        </p:blipFill>
        <p:spPr>
          <a:xfrm>
            <a:off x="10546002" y="0"/>
            <a:ext cx="1645998" cy="781235"/>
          </a:xfrm>
          <a:prstGeom prst="rect">
            <a:avLst/>
          </a:prstGeom>
        </p:spPr>
      </p:pic>
      <p:sp>
        <p:nvSpPr>
          <p:cNvPr id="6" name="TextBox 5">
            <a:extLst>
              <a:ext uri="{FF2B5EF4-FFF2-40B4-BE49-F238E27FC236}">
                <a16:creationId xmlns:a16="http://schemas.microsoft.com/office/drawing/2014/main" xmlns="" id="{A12B55C9-9330-4165-B49F-1984831087F3}"/>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28-03-2022</a:t>
            </a:r>
            <a:r>
              <a:rPr lang="en-US" dirty="0"/>
              <a:t>									</a:t>
            </a:r>
            <a:r>
              <a:rPr lang="en-US" dirty="0" smtClean="0"/>
              <a:t>20</a:t>
            </a:r>
            <a:endParaRPr lang="en-IN" dirty="0"/>
          </a:p>
        </p:txBody>
      </p:sp>
      <p:sp>
        <p:nvSpPr>
          <p:cNvPr id="3" name="Content Placeholder 2"/>
          <p:cNvSpPr>
            <a:spLocks noGrp="1"/>
          </p:cNvSpPr>
          <p:nvPr>
            <p:ph idx="1"/>
          </p:nvPr>
        </p:nvSpPr>
        <p:spPr>
          <a:xfrm>
            <a:off x="685801" y="1006764"/>
            <a:ext cx="10840914" cy="5292435"/>
          </a:xfrm>
        </p:spPr>
        <p:txBody>
          <a:bodyPr>
            <a:normAutofit fontScale="92500" lnSpcReduction="20000"/>
          </a:bodyPr>
          <a:lstStyle/>
          <a:p>
            <a:pPr lvl="0"/>
            <a:endParaRPr lang="en-IN" dirty="0" smtClean="0"/>
          </a:p>
          <a:p>
            <a:pPr lvl="0"/>
            <a:r>
              <a:rPr lang="en-IN" dirty="0" smtClean="0"/>
              <a:t>We’ve </a:t>
            </a:r>
            <a:r>
              <a:rPr lang="en-IN" dirty="0"/>
              <a:t>implemented a module for converting speech to text. Main objective of this module is to implement </a:t>
            </a:r>
            <a:r>
              <a:rPr lang="en-US" dirty="0"/>
              <a:t>Speaker recognition under noisy and unconstrained </a:t>
            </a:r>
            <a:r>
              <a:rPr lang="en-US" dirty="0" smtClean="0"/>
              <a:t>conditions.</a:t>
            </a:r>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IN" dirty="0" smtClean="0"/>
          </a:p>
          <a:p>
            <a:endParaRPr lang="en-IN" dirty="0"/>
          </a:p>
          <a:p>
            <a:r>
              <a:rPr lang="en-IN" dirty="0" smtClean="0"/>
              <a:t>Here</a:t>
            </a:r>
            <a:r>
              <a:rPr lang="en-IN" dirty="0"/>
              <a:t>, the recognized text is printing in the console</a:t>
            </a:r>
            <a:r>
              <a:rPr lang="en-IN" dirty="0" smtClean="0"/>
              <a:t>.</a:t>
            </a:r>
            <a:endParaRPr lang="en-US" dirty="0"/>
          </a:p>
          <a:p>
            <a:r>
              <a:rPr lang="en-IN" dirty="0"/>
              <a:t>After running the program, whatever the speaker speaks in the 7 seconds of time period, the program will convert that speech to text form and print it in the console.</a:t>
            </a:r>
            <a:endParaRPr lang="en-US" dirty="0"/>
          </a:p>
          <a:p>
            <a:endParaRPr lang="en-US" dirty="0"/>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1900209" y="2123353"/>
            <a:ext cx="6985173" cy="2753446"/>
          </a:xfrm>
          <a:prstGeom prst="rect">
            <a:avLst/>
          </a:prstGeom>
          <a:ln>
            <a:solidFill>
              <a:schemeClr val="tx1"/>
            </a:solidFill>
          </a:ln>
        </p:spPr>
      </p:pic>
    </p:spTree>
    <p:extLst>
      <p:ext uri="{BB962C8B-B14F-4D97-AF65-F5344CB8AC3E}">
        <p14:creationId xmlns:p14="http://schemas.microsoft.com/office/powerpoint/2010/main" val="12923198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CB41689-C562-44B8-92BD-08DF39DAD5FA}"/>
              </a:ext>
            </a:extLst>
          </p:cNvPr>
          <p:cNvPicPr>
            <a:picLocks noChangeAspect="1"/>
          </p:cNvPicPr>
          <p:nvPr/>
        </p:nvPicPr>
        <p:blipFill>
          <a:blip r:embed="rId2"/>
          <a:stretch>
            <a:fillRect/>
          </a:stretch>
        </p:blipFill>
        <p:spPr>
          <a:xfrm>
            <a:off x="10546002" y="0"/>
            <a:ext cx="1645998" cy="781235"/>
          </a:xfrm>
          <a:prstGeom prst="rect">
            <a:avLst/>
          </a:prstGeom>
        </p:spPr>
      </p:pic>
      <p:sp>
        <p:nvSpPr>
          <p:cNvPr id="6" name="TextBox 5">
            <a:extLst>
              <a:ext uri="{FF2B5EF4-FFF2-40B4-BE49-F238E27FC236}">
                <a16:creationId xmlns:a16="http://schemas.microsoft.com/office/drawing/2014/main" xmlns="" id="{A12B55C9-9330-4165-B49F-1984831087F3}"/>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28-03-2022</a:t>
            </a:r>
            <a:r>
              <a:rPr lang="en-US" dirty="0"/>
              <a:t>									</a:t>
            </a:r>
            <a:r>
              <a:rPr lang="en-US" dirty="0" smtClean="0"/>
              <a:t>21</a:t>
            </a:r>
            <a:endParaRPr lang="en-IN" dirty="0"/>
          </a:p>
        </p:txBody>
      </p:sp>
      <p:sp>
        <p:nvSpPr>
          <p:cNvPr id="3" name="Content Placeholder 2"/>
          <p:cNvSpPr>
            <a:spLocks noGrp="1"/>
          </p:cNvSpPr>
          <p:nvPr>
            <p:ph idx="1"/>
          </p:nvPr>
        </p:nvSpPr>
        <p:spPr>
          <a:xfrm>
            <a:off x="528087" y="390617"/>
            <a:ext cx="10840914" cy="5751565"/>
          </a:xfrm>
        </p:spPr>
        <p:txBody>
          <a:bodyPr>
            <a:normAutofit/>
          </a:bodyPr>
          <a:lstStyle/>
          <a:p>
            <a:pPr lvl="0"/>
            <a:endParaRPr lang="en-IN" dirty="0" smtClean="0"/>
          </a:p>
          <a:p>
            <a:r>
              <a:rPr lang="en-IN" dirty="0"/>
              <a:t>Now, we modified the code to print the recognized text to a text file. </a:t>
            </a:r>
            <a:endParaRPr lang="en-US" dirty="0"/>
          </a:p>
          <a:p>
            <a:pPr marL="0" indent="0">
              <a:buNone/>
            </a:pPr>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smtClean="0"/>
              <a:t>                        </a:t>
            </a:r>
            <a:r>
              <a:rPr lang="en-IN" dirty="0" smtClean="0"/>
              <a:t>recognized1.txt</a:t>
            </a:r>
            <a:endParaRPr lang="en-US" dirty="0"/>
          </a:p>
          <a:p>
            <a:pPr marL="0" indent="0">
              <a:buNone/>
            </a:pPr>
            <a:endParaRPr lang="en-US" dirty="0"/>
          </a:p>
          <a:p>
            <a:endParaRPr lang="en-US" dirty="0" smtClean="0"/>
          </a:p>
          <a:p>
            <a:endParaRPr lang="en-US" dirty="0"/>
          </a:p>
          <a:p>
            <a:endParaRPr lang="en-IN" dirty="0" smtClean="0"/>
          </a:p>
          <a:p>
            <a:endParaRPr lang="en-IN" dirty="0"/>
          </a:p>
          <a:p>
            <a:pPr marL="0" indent="0">
              <a:buNone/>
            </a:pPr>
            <a:endParaRPr lang="en-US" dirty="0"/>
          </a:p>
        </p:txBody>
      </p:sp>
      <p:pic>
        <p:nvPicPr>
          <p:cNvPr id="8" name="Picture 7"/>
          <p:cNvPicPr/>
          <p:nvPr/>
        </p:nvPicPr>
        <p:blipFill>
          <a:blip r:embed="rId3"/>
          <a:stretch>
            <a:fillRect/>
          </a:stretch>
        </p:blipFill>
        <p:spPr>
          <a:xfrm>
            <a:off x="1700328" y="1400464"/>
            <a:ext cx="4672764" cy="2580409"/>
          </a:xfrm>
          <a:prstGeom prst="rect">
            <a:avLst/>
          </a:prstGeom>
          <a:ln>
            <a:solidFill>
              <a:schemeClr val="tx1"/>
            </a:solidFill>
          </a:ln>
        </p:spPr>
      </p:pic>
      <p:pic>
        <p:nvPicPr>
          <p:cNvPr id="9" name="Picture 8"/>
          <p:cNvPicPr/>
          <p:nvPr/>
        </p:nvPicPr>
        <p:blipFill>
          <a:blip r:embed="rId4"/>
          <a:stretch>
            <a:fillRect/>
          </a:stretch>
        </p:blipFill>
        <p:spPr>
          <a:xfrm>
            <a:off x="1700328" y="4942177"/>
            <a:ext cx="3829050" cy="1019175"/>
          </a:xfrm>
          <a:prstGeom prst="rect">
            <a:avLst/>
          </a:prstGeom>
          <a:ln>
            <a:solidFill>
              <a:schemeClr val="tx1"/>
            </a:solidFill>
          </a:ln>
        </p:spPr>
      </p:pic>
    </p:spTree>
    <p:extLst>
      <p:ext uri="{BB962C8B-B14F-4D97-AF65-F5344CB8AC3E}">
        <p14:creationId xmlns:p14="http://schemas.microsoft.com/office/powerpoint/2010/main" val="10939016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CB41689-C562-44B8-92BD-08DF39DAD5FA}"/>
              </a:ext>
            </a:extLst>
          </p:cNvPr>
          <p:cNvPicPr>
            <a:picLocks noChangeAspect="1"/>
          </p:cNvPicPr>
          <p:nvPr/>
        </p:nvPicPr>
        <p:blipFill>
          <a:blip r:embed="rId2"/>
          <a:stretch>
            <a:fillRect/>
          </a:stretch>
        </p:blipFill>
        <p:spPr>
          <a:xfrm>
            <a:off x="10546002" y="0"/>
            <a:ext cx="1645998" cy="781235"/>
          </a:xfrm>
          <a:prstGeom prst="rect">
            <a:avLst/>
          </a:prstGeom>
        </p:spPr>
      </p:pic>
      <p:sp>
        <p:nvSpPr>
          <p:cNvPr id="6" name="TextBox 5">
            <a:extLst>
              <a:ext uri="{FF2B5EF4-FFF2-40B4-BE49-F238E27FC236}">
                <a16:creationId xmlns:a16="http://schemas.microsoft.com/office/drawing/2014/main" xmlns="" id="{A12B55C9-9330-4165-B49F-1984831087F3}"/>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28-03-2022</a:t>
            </a:r>
            <a:r>
              <a:rPr lang="en-US" dirty="0"/>
              <a:t>									</a:t>
            </a:r>
            <a:r>
              <a:rPr lang="en-US" dirty="0" smtClean="0"/>
              <a:t>22</a:t>
            </a:r>
            <a:endParaRPr lang="en-IN" dirty="0"/>
          </a:p>
        </p:txBody>
      </p:sp>
      <p:sp>
        <p:nvSpPr>
          <p:cNvPr id="3" name="Content Placeholder 2"/>
          <p:cNvSpPr>
            <a:spLocks noGrp="1"/>
          </p:cNvSpPr>
          <p:nvPr>
            <p:ph idx="1"/>
          </p:nvPr>
        </p:nvSpPr>
        <p:spPr>
          <a:xfrm>
            <a:off x="528087" y="390617"/>
            <a:ext cx="10840914" cy="5751565"/>
          </a:xfrm>
        </p:spPr>
        <p:txBody>
          <a:bodyPr>
            <a:normAutofit/>
          </a:bodyPr>
          <a:lstStyle/>
          <a:p>
            <a:pPr lvl="0"/>
            <a:endParaRPr lang="en-IN" dirty="0" smtClean="0"/>
          </a:p>
          <a:p>
            <a:r>
              <a:rPr lang="en-IN" dirty="0"/>
              <a:t>The other module which we’ve implemented is converting the audio from a given video file to text and printing it to a text file</a:t>
            </a:r>
            <a:r>
              <a:rPr lang="en-IN" dirty="0" smtClean="0"/>
              <a:t>.</a:t>
            </a:r>
          </a:p>
          <a:p>
            <a:pPr marL="0" indent="0">
              <a:buNone/>
            </a:pPr>
            <a:endParaRPr lang="en-US" dirty="0"/>
          </a:p>
          <a:p>
            <a:pPr marL="0" indent="0">
              <a:buNone/>
            </a:pPr>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pPr marL="0" indent="0">
              <a:buNone/>
            </a:pPr>
            <a:endParaRPr lang="en-US" dirty="0"/>
          </a:p>
          <a:p>
            <a:endParaRPr lang="en-US" dirty="0" smtClean="0"/>
          </a:p>
          <a:p>
            <a:endParaRPr lang="en-US" dirty="0"/>
          </a:p>
          <a:p>
            <a:endParaRPr lang="en-IN" dirty="0" smtClean="0"/>
          </a:p>
          <a:p>
            <a:endParaRPr lang="en-IN" dirty="0"/>
          </a:p>
          <a:p>
            <a:pPr marL="0" indent="0">
              <a:buNone/>
            </a:pPr>
            <a:endParaRPr lang="en-US" dirty="0"/>
          </a:p>
        </p:txBody>
      </p:sp>
      <p:pic>
        <p:nvPicPr>
          <p:cNvPr id="7" name="Picture 6"/>
          <p:cNvPicPr/>
          <p:nvPr/>
        </p:nvPicPr>
        <p:blipFill>
          <a:blip r:embed="rId3"/>
          <a:stretch>
            <a:fillRect/>
          </a:stretch>
        </p:blipFill>
        <p:spPr>
          <a:xfrm>
            <a:off x="1844790" y="1682374"/>
            <a:ext cx="7733319" cy="4385917"/>
          </a:xfrm>
          <a:prstGeom prst="rect">
            <a:avLst/>
          </a:prstGeom>
          <a:ln>
            <a:solidFill>
              <a:schemeClr val="tx1"/>
            </a:solidFill>
          </a:ln>
        </p:spPr>
      </p:pic>
    </p:spTree>
    <p:extLst>
      <p:ext uri="{BB962C8B-B14F-4D97-AF65-F5344CB8AC3E}">
        <p14:creationId xmlns:p14="http://schemas.microsoft.com/office/powerpoint/2010/main" val="14495767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CB41689-C562-44B8-92BD-08DF39DAD5FA}"/>
              </a:ext>
            </a:extLst>
          </p:cNvPr>
          <p:cNvPicPr>
            <a:picLocks noChangeAspect="1"/>
          </p:cNvPicPr>
          <p:nvPr/>
        </p:nvPicPr>
        <p:blipFill>
          <a:blip r:embed="rId2"/>
          <a:stretch>
            <a:fillRect/>
          </a:stretch>
        </p:blipFill>
        <p:spPr>
          <a:xfrm>
            <a:off x="10546002" y="0"/>
            <a:ext cx="1645998" cy="781235"/>
          </a:xfrm>
          <a:prstGeom prst="rect">
            <a:avLst/>
          </a:prstGeom>
        </p:spPr>
      </p:pic>
      <p:sp>
        <p:nvSpPr>
          <p:cNvPr id="6" name="TextBox 5">
            <a:extLst>
              <a:ext uri="{FF2B5EF4-FFF2-40B4-BE49-F238E27FC236}">
                <a16:creationId xmlns:a16="http://schemas.microsoft.com/office/drawing/2014/main" xmlns="" id="{A12B55C9-9330-4165-B49F-1984831087F3}"/>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28-03-2022</a:t>
            </a:r>
            <a:r>
              <a:rPr lang="en-US" dirty="0"/>
              <a:t>									</a:t>
            </a:r>
            <a:r>
              <a:rPr lang="en-US" dirty="0" smtClean="0"/>
              <a:t>23</a:t>
            </a:r>
            <a:endParaRPr lang="en-IN" dirty="0"/>
          </a:p>
        </p:txBody>
      </p:sp>
      <p:sp>
        <p:nvSpPr>
          <p:cNvPr id="3" name="Content Placeholder 2"/>
          <p:cNvSpPr>
            <a:spLocks noGrp="1"/>
          </p:cNvSpPr>
          <p:nvPr>
            <p:ph idx="1"/>
          </p:nvPr>
        </p:nvSpPr>
        <p:spPr>
          <a:xfrm>
            <a:off x="528087" y="390617"/>
            <a:ext cx="10840914" cy="5751565"/>
          </a:xfrm>
        </p:spPr>
        <p:txBody>
          <a:bodyPr>
            <a:normAutofit/>
          </a:bodyPr>
          <a:lstStyle/>
          <a:p>
            <a:pPr lvl="0"/>
            <a:endParaRPr lang="en-IN" dirty="0" smtClean="0"/>
          </a:p>
          <a:p>
            <a:pPr marL="0" indent="0">
              <a:buNone/>
            </a:pPr>
            <a:endParaRPr lang="en-US" dirty="0"/>
          </a:p>
          <a:p>
            <a:pPr marL="0" indent="0">
              <a:buNone/>
            </a:pPr>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pPr marL="0" indent="0">
              <a:buNone/>
            </a:pPr>
            <a:endParaRPr lang="en-US" dirty="0"/>
          </a:p>
          <a:p>
            <a:endParaRPr lang="en-US" dirty="0" smtClean="0"/>
          </a:p>
          <a:p>
            <a:endParaRPr lang="en-US" dirty="0"/>
          </a:p>
          <a:p>
            <a:endParaRPr lang="en-IN" dirty="0" smtClean="0"/>
          </a:p>
          <a:p>
            <a:endParaRPr lang="en-IN" dirty="0"/>
          </a:p>
          <a:p>
            <a:pPr marL="0" indent="0">
              <a:buNone/>
            </a:pPr>
            <a:endParaRPr lang="en-US" dirty="0"/>
          </a:p>
        </p:txBody>
      </p:sp>
      <p:pic>
        <p:nvPicPr>
          <p:cNvPr id="8" name="Picture 7"/>
          <p:cNvPicPr/>
          <p:nvPr/>
        </p:nvPicPr>
        <p:blipFill>
          <a:blip r:embed="rId3"/>
          <a:stretch>
            <a:fillRect/>
          </a:stretch>
        </p:blipFill>
        <p:spPr>
          <a:xfrm>
            <a:off x="976573" y="302029"/>
            <a:ext cx="6772736" cy="3583536"/>
          </a:xfrm>
          <a:prstGeom prst="rect">
            <a:avLst/>
          </a:prstGeom>
          <a:ln>
            <a:solidFill>
              <a:schemeClr val="tx1"/>
            </a:solidFill>
          </a:ln>
        </p:spPr>
      </p:pic>
      <p:sp>
        <p:nvSpPr>
          <p:cNvPr id="2" name="TextBox 1"/>
          <p:cNvSpPr txBox="1"/>
          <p:nvPr/>
        </p:nvSpPr>
        <p:spPr>
          <a:xfrm>
            <a:off x="976573" y="4258025"/>
            <a:ext cx="1773382" cy="369332"/>
          </a:xfrm>
          <a:prstGeom prst="rect">
            <a:avLst/>
          </a:prstGeom>
          <a:noFill/>
        </p:spPr>
        <p:txBody>
          <a:bodyPr wrap="square" rtlCol="0">
            <a:spAutoFit/>
          </a:bodyPr>
          <a:lstStyle/>
          <a:p>
            <a:r>
              <a:rPr lang="en-US" dirty="0" smtClean="0"/>
              <a:t>recognized1.txt</a:t>
            </a:r>
            <a:endParaRPr lang="en-US" dirty="0"/>
          </a:p>
        </p:txBody>
      </p:sp>
      <p:pic>
        <p:nvPicPr>
          <p:cNvPr id="9" name="Picture 8"/>
          <p:cNvPicPr/>
          <p:nvPr/>
        </p:nvPicPr>
        <p:blipFill>
          <a:blip r:embed="rId4"/>
          <a:stretch>
            <a:fillRect/>
          </a:stretch>
        </p:blipFill>
        <p:spPr>
          <a:xfrm>
            <a:off x="976571" y="4828944"/>
            <a:ext cx="7096009" cy="1313238"/>
          </a:xfrm>
          <a:prstGeom prst="rect">
            <a:avLst/>
          </a:prstGeom>
          <a:ln>
            <a:solidFill>
              <a:schemeClr val="tx1"/>
            </a:solidFill>
          </a:ln>
        </p:spPr>
      </p:pic>
    </p:spTree>
    <p:extLst>
      <p:ext uri="{BB962C8B-B14F-4D97-AF65-F5344CB8AC3E}">
        <p14:creationId xmlns:p14="http://schemas.microsoft.com/office/powerpoint/2010/main" val="38065545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D6F9B8-B62C-4A98-AF52-7787A4D43FF6}"/>
              </a:ext>
            </a:extLst>
          </p:cNvPr>
          <p:cNvSpPr>
            <a:spLocks noGrp="1"/>
          </p:cNvSpPr>
          <p:nvPr>
            <p:ph type="title"/>
          </p:nvPr>
        </p:nvSpPr>
        <p:spPr>
          <a:xfrm>
            <a:off x="675543" y="151235"/>
            <a:ext cx="10840914" cy="1260000"/>
          </a:xfrm>
        </p:spPr>
        <p:txBody>
          <a:bodyPr/>
          <a:lstStyle/>
          <a:p>
            <a:r>
              <a:rPr lang="en-US" dirty="0"/>
              <a:t>GIT-HUB COMMITS</a:t>
            </a:r>
            <a:endParaRPr lang="en-IN" dirty="0"/>
          </a:p>
        </p:txBody>
      </p:sp>
      <p:pic>
        <p:nvPicPr>
          <p:cNvPr id="4" name="Picture 3">
            <a:extLst>
              <a:ext uri="{FF2B5EF4-FFF2-40B4-BE49-F238E27FC236}">
                <a16:creationId xmlns:a16="http://schemas.microsoft.com/office/drawing/2014/main" xmlns="" id="{7A02FD21-C09F-4E27-9372-ED38BC04DC04}"/>
              </a:ext>
            </a:extLst>
          </p:cNvPr>
          <p:cNvPicPr>
            <a:picLocks noChangeAspect="1"/>
          </p:cNvPicPr>
          <p:nvPr/>
        </p:nvPicPr>
        <p:blipFill>
          <a:blip r:embed="rId2"/>
          <a:stretch>
            <a:fillRect/>
          </a:stretch>
        </p:blipFill>
        <p:spPr>
          <a:xfrm>
            <a:off x="10546002" y="0"/>
            <a:ext cx="1645998" cy="781235"/>
          </a:xfrm>
          <a:prstGeom prst="rect">
            <a:avLst/>
          </a:prstGeom>
        </p:spPr>
      </p:pic>
      <p:sp>
        <p:nvSpPr>
          <p:cNvPr id="5" name="TextBox 4">
            <a:extLst>
              <a:ext uri="{FF2B5EF4-FFF2-40B4-BE49-F238E27FC236}">
                <a16:creationId xmlns:a16="http://schemas.microsoft.com/office/drawing/2014/main" xmlns="" id="{BCE95448-4B43-483C-908A-B0C1929F7FA1}"/>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28-03-2022</a:t>
            </a:r>
            <a:r>
              <a:rPr lang="en-US" dirty="0"/>
              <a:t>									</a:t>
            </a:r>
            <a:r>
              <a:rPr lang="en-US" dirty="0" smtClean="0"/>
              <a:t>24</a:t>
            </a:r>
            <a:endParaRPr lang="en-IN"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224" y="1278760"/>
            <a:ext cx="10250632" cy="467118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8352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BA481D-E811-4C05-8A6F-2995D352B437}"/>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xmlns="" id="{C07FA3D5-CAE3-4FCD-86FD-66B1506299F3}"/>
              </a:ext>
            </a:extLst>
          </p:cNvPr>
          <p:cNvSpPr>
            <a:spLocks noGrp="1"/>
          </p:cNvSpPr>
          <p:nvPr>
            <p:ph idx="1"/>
          </p:nvPr>
        </p:nvSpPr>
        <p:spPr/>
        <p:txBody>
          <a:bodyPr/>
          <a:lstStyle/>
          <a:p>
            <a:r>
              <a:rPr lang="en-US" sz="2400" dirty="0"/>
              <a:t>This technology provides an alternative way of communication (i.e. Visual communication) for people with hearing or speech impaired problems. </a:t>
            </a:r>
          </a:p>
          <a:p>
            <a:r>
              <a:rPr lang="en-US" sz="2400" dirty="0"/>
              <a:t>Through this work we can recognize phrases and sentences being spoken by a talking face, with or without the audio.</a:t>
            </a:r>
          </a:p>
          <a:p>
            <a:r>
              <a:rPr lang="en-US" sz="2400" dirty="0"/>
              <a:t>We are exploring different datasets to create our own new working model.</a:t>
            </a:r>
          </a:p>
          <a:p>
            <a:endParaRPr lang="en-US" sz="2400" dirty="0"/>
          </a:p>
          <a:p>
            <a:endParaRPr lang="en-IN" dirty="0"/>
          </a:p>
        </p:txBody>
      </p:sp>
      <p:pic>
        <p:nvPicPr>
          <p:cNvPr id="4" name="Picture 3">
            <a:extLst>
              <a:ext uri="{FF2B5EF4-FFF2-40B4-BE49-F238E27FC236}">
                <a16:creationId xmlns:a16="http://schemas.microsoft.com/office/drawing/2014/main" xmlns="" id="{F2967ABE-5C12-4ED9-8AF6-8D613D198DE1}"/>
              </a:ext>
            </a:extLst>
          </p:cNvPr>
          <p:cNvPicPr>
            <a:picLocks noChangeAspect="1"/>
          </p:cNvPicPr>
          <p:nvPr/>
        </p:nvPicPr>
        <p:blipFill>
          <a:blip r:embed="rId2"/>
          <a:stretch>
            <a:fillRect/>
          </a:stretch>
        </p:blipFill>
        <p:spPr>
          <a:xfrm>
            <a:off x="10546002" y="0"/>
            <a:ext cx="1645998" cy="781235"/>
          </a:xfrm>
          <a:prstGeom prst="rect">
            <a:avLst/>
          </a:prstGeom>
        </p:spPr>
      </p:pic>
      <p:sp>
        <p:nvSpPr>
          <p:cNvPr id="6" name="TextBox 5">
            <a:extLst>
              <a:ext uri="{FF2B5EF4-FFF2-40B4-BE49-F238E27FC236}">
                <a16:creationId xmlns:a16="http://schemas.microsoft.com/office/drawing/2014/main" xmlns="" id="{B70A3A93-8607-47EA-9EF0-20DDCE775642}"/>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28-03-2022</a:t>
            </a:r>
            <a:r>
              <a:rPr lang="en-US" dirty="0"/>
              <a:t>									</a:t>
            </a:r>
            <a:r>
              <a:rPr lang="en-US" dirty="0" smtClean="0"/>
              <a:t>25</a:t>
            </a:r>
            <a:endParaRPr lang="en-IN" dirty="0"/>
          </a:p>
        </p:txBody>
      </p:sp>
    </p:spTree>
    <p:extLst>
      <p:ext uri="{BB962C8B-B14F-4D97-AF65-F5344CB8AC3E}">
        <p14:creationId xmlns:p14="http://schemas.microsoft.com/office/powerpoint/2010/main" val="910541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478200-0985-4DED-A84B-D6ADED92FAE6}"/>
              </a:ext>
            </a:extLst>
          </p:cNvPr>
          <p:cNvSpPr>
            <a:spLocks noGrp="1"/>
          </p:cNvSpPr>
          <p:nvPr>
            <p:ph type="title"/>
          </p:nvPr>
        </p:nvSpPr>
        <p:spPr>
          <a:xfrm>
            <a:off x="597025" y="325514"/>
            <a:ext cx="10840914" cy="1260000"/>
          </a:xfrm>
        </p:spPr>
        <p:txBody>
          <a:bodyPr/>
          <a:lstStyle/>
          <a:p>
            <a:r>
              <a:rPr lang="en-US" dirty="0"/>
              <a:t>references</a:t>
            </a:r>
          </a:p>
        </p:txBody>
      </p:sp>
      <p:sp>
        <p:nvSpPr>
          <p:cNvPr id="3" name="Content Placeholder 2">
            <a:extLst>
              <a:ext uri="{FF2B5EF4-FFF2-40B4-BE49-F238E27FC236}">
                <a16:creationId xmlns:a16="http://schemas.microsoft.com/office/drawing/2014/main" xmlns="" id="{90E8A47E-9D4A-4D70-B23A-B0AC3757292F}"/>
              </a:ext>
            </a:extLst>
          </p:cNvPr>
          <p:cNvSpPr>
            <a:spLocks noGrp="1"/>
          </p:cNvSpPr>
          <p:nvPr>
            <p:ph idx="1"/>
          </p:nvPr>
        </p:nvSpPr>
        <p:spPr>
          <a:xfrm>
            <a:off x="659168" y="1399083"/>
            <a:ext cx="10840914" cy="4824163"/>
          </a:xfrm>
        </p:spPr>
        <p:txBody>
          <a:bodyPr>
            <a:noAutofit/>
          </a:bodyPr>
          <a:lstStyle/>
          <a:p>
            <a:r>
              <a:rPr lang="en-IN" sz="2200" dirty="0">
                <a:latin typeface="Calibri" panose="020F0502020204030204" pitchFamily="34" charset="0"/>
                <a:cs typeface="Calibri" panose="020F0502020204030204" pitchFamily="34" charset="0"/>
              </a:rPr>
              <a:t>Zhang, </a:t>
            </a:r>
            <a:r>
              <a:rPr lang="en-IN" sz="2200" dirty="0" err="1">
                <a:latin typeface="Calibri" panose="020F0502020204030204" pitchFamily="34" charset="0"/>
                <a:cs typeface="Calibri" panose="020F0502020204030204" pitchFamily="34" charset="0"/>
              </a:rPr>
              <a:t>Shiliang</a:t>
            </a:r>
            <a:r>
              <a:rPr lang="en-IN" sz="2200" dirty="0">
                <a:latin typeface="Calibri" panose="020F0502020204030204" pitchFamily="34" charset="0"/>
                <a:cs typeface="Calibri" panose="020F0502020204030204" pitchFamily="34" charset="0"/>
              </a:rPr>
              <a:t>, Ming Lei, Bin Ma, and Lei </a:t>
            </a:r>
            <a:r>
              <a:rPr lang="en-IN" sz="2200" dirty="0" err="1">
                <a:latin typeface="Calibri" panose="020F0502020204030204" pitchFamily="34" charset="0"/>
                <a:cs typeface="Calibri" panose="020F0502020204030204" pitchFamily="34" charset="0"/>
              </a:rPr>
              <a:t>Xie</a:t>
            </a:r>
            <a:r>
              <a:rPr lang="en-IN" sz="2200" dirty="0">
                <a:latin typeface="Calibri" panose="020F0502020204030204" pitchFamily="34" charset="0"/>
                <a:cs typeface="Calibri" panose="020F0502020204030204" pitchFamily="34" charset="0"/>
              </a:rPr>
              <a:t>. "Robust audio-visual speech recognition using bimodal DFSMN with multi-condition training and dropout regularization." In ICASSP 2019-2019 IEEE international conference on acoustics, speech and signal processing (ICASSP), pp. 6570-6574. IEEE, 2019.</a:t>
            </a:r>
          </a:p>
          <a:p>
            <a:r>
              <a:rPr lang="en-IN" sz="2200" dirty="0">
                <a:latin typeface="Calibri" panose="020F0502020204030204" pitchFamily="34" charset="0"/>
                <a:cs typeface="Calibri" panose="020F0502020204030204" pitchFamily="34" charset="0"/>
              </a:rPr>
              <a:t>Bhaskar, Shabina, T. M. </a:t>
            </a:r>
            <a:r>
              <a:rPr lang="en-IN" sz="2200" dirty="0" err="1">
                <a:latin typeface="Calibri" panose="020F0502020204030204" pitchFamily="34" charset="0"/>
                <a:cs typeface="Calibri" panose="020F0502020204030204" pitchFamily="34" charset="0"/>
              </a:rPr>
              <a:t>Thasleema</a:t>
            </a:r>
            <a:r>
              <a:rPr lang="en-IN" sz="2200" dirty="0">
                <a:latin typeface="Calibri" panose="020F0502020204030204" pitchFamily="34" charset="0"/>
                <a:cs typeface="Calibri" panose="020F0502020204030204" pitchFamily="34" charset="0"/>
              </a:rPr>
              <a:t>, and R. Rajesh. "A Survey on Different Visual Speech Recognition Techniques." In Data Analytics and Learning, pp. 307-316. Springer, Singapore, 2019.</a:t>
            </a:r>
          </a:p>
          <a:p>
            <a:r>
              <a:rPr lang="en-IN" sz="2200" dirty="0">
                <a:latin typeface="Calibri" panose="020F0502020204030204" pitchFamily="34" charset="0"/>
                <a:cs typeface="Calibri" panose="020F0502020204030204" pitchFamily="34" charset="0"/>
              </a:rPr>
              <a:t>Desai, </a:t>
            </a:r>
            <a:r>
              <a:rPr lang="en-IN" sz="2200" dirty="0" err="1">
                <a:latin typeface="Calibri" panose="020F0502020204030204" pitchFamily="34" charset="0"/>
                <a:cs typeface="Calibri" panose="020F0502020204030204" pitchFamily="34" charset="0"/>
              </a:rPr>
              <a:t>Dhairya</a:t>
            </a:r>
            <a:r>
              <a:rPr lang="en-IN" sz="2200" dirty="0">
                <a:latin typeface="Calibri" panose="020F0502020204030204" pitchFamily="34" charset="0"/>
                <a:cs typeface="Calibri" panose="020F0502020204030204" pitchFamily="34" charset="0"/>
              </a:rPr>
              <a:t>, </a:t>
            </a:r>
            <a:r>
              <a:rPr lang="en-IN" sz="2200" dirty="0" err="1">
                <a:latin typeface="Calibri" panose="020F0502020204030204" pitchFamily="34" charset="0"/>
                <a:cs typeface="Calibri" panose="020F0502020204030204" pitchFamily="34" charset="0"/>
              </a:rPr>
              <a:t>Priyesh</a:t>
            </a:r>
            <a:r>
              <a:rPr lang="en-IN" sz="2200" dirty="0">
                <a:latin typeface="Calibri" panose="020F0502020204030204" pitchFamily="34" charset="0"/>
                <a:cs typeface="Calibri" panose="020F0502020204030204" pitchFamily="34" charset="0"/>
              </a:rPr>
              <a:t> Agrawal, </a:t>
            </a:r>
            <a:r>
              <a:rPr lang="en-IN" sz="2200" dirty="0" err="1">
                <a:latin typeface="Calibri" panose="020F0502020204030204" pitchFamily="34" charset="0"/>
                <a:cs typeface="Calibri" panose="020F0502020204030204" pitchFamily="34" charset="0"/>
              </a:rPr>
              <a:t>Priyansh</a:t>
            </a:r>
            <a:r>
              <a:rPr lang="en-IN" sz="2200" dirty="0">
                <a:latin typeface="Calibri" panose="020F0502020204030204" pitchFamily="34" charset="0"/>
                <a:cs typeface="Calibri" panose="020F0502020204030204" pitchFamily="34" charset="0"/>
              </a:rPr>
              <a:t> Parikh, and Mr. Piyush Kumar </a:t>
            </a:r>
            <a:r>
              <a:rPr lang="en-IN" sz="2200" dirty="0" err="1">
                <a:latin typeface="Calibri" panose="020F0502020204030204" pitchFamily="34" charset="0"/>
                <a:cs typeface="Calibri" panose="020F0502020204030204" pitchFamily="34" charset="0"/>
              </a:rPr>
              <a:t>Soni</a:t>
            </a:r>
            <a:r>
              <a:rPr lang="en-IN" sz="2200" dirty="0">
                <a:latin typeface="Calibri" panose="020F0502020204030204" pitchFamily="34" charset="0"/>
                <a:cs typeface="Calibri" panose="020F0502020204030204" pitchFamily="34" charset="0"/>
              </a:rPr>
              <a:t>. "Visual Speech Recognition." International Journal of Engineering Research &amp; Technology (IJERT) 9, no. 04 (2020).</a:t>
            </a:r>
          </a:p>
          <a:p>
            <a:r>
              <a:rPr lang="en-IN" sz="2200" dirty="0" err="1">
                <a:latin typeface="Calibri" panose="020F0502020204030204" pitchFamily="34" charset="0"/>
                <a:cs typeface="Calibri" panose="020F0502020204030204" pitchFamily="34" charset="0"/>
              </a:rPr>
              <a:t>Shillingford</a:t>
            </a:r>
            <a:r>
              <a:rPr lang="en-IN" sz="2200" dirty="0">
                <a:latin typeface="Calibri" panose="020F0502020204030204" pitchFamily="34" charset="0"/>
                <a:cs typeface="Calibri" panose="020F0502020204030204" pitchFamily="34" charset="0"/>
              </a:rPr>
              <a:t>, Brendan, Yannis </a:t>
            </a:r>
            <a:r>
              <a:rPr lang="en-IN" sz="2200" dirty="0" err="1">
                <a:latin typeface="Calibri" panose="020F0502020204030204" pitchFamily="34" charset="0"/>
                <a:cs typeface="Calibri" panose="020F0502020204030204" pitchFamily="34" charset="0"/>
              </a:rPr>
              <a:t>Assael</a:t>
            </a:r>
            <a:r>
              <a:rPr lang="en-IN" sz="2200" dirty="0">
                <a:latin typeface="Calibri" panose="020F0502020204030204" pitchFamily="34" charset="0"/>
                <a:cs typeface="Calibri" panose="020F0502020204030204" pitchFamily="34" charset="0"/>
              </a:rPr>
              <a:t>, Matthew W. Hoffman, Thomas Paine, </a:t>
            </a:r>
            <a:r>
              <a:rPr lang="en-IN" sz="2200" dirty="0" err="1">
                <a:latin typeface="Calibri" panose="020F0502020204030204" pitchFamily="34" charset="0"/>
                <a:cs typeface="Calibri" panose="020F0502020204030204" pitchFamily="34" charset="0"/>
              </a:rPr>
              <a:t>Cían</a:t>
            </a:r>
            <a:r>
              <a:rPr lang="en-IN" sz="2200" dirty="0">
                <a:latin typeface="Calibri" panose="020F0502020204030204" pitchFamily="34" charset="0"/>
                <a:cs typeface="Calibri" panose="020F0502020204030204" pitchFamily="34" charset="0"/>
              </a:rPr>
              <a:t> Hughes, Utsav Prabhu, Hank Liao et al. "Large-scale visual speech recognition." </a:t>
            </a:r>
            <a:r>
              <a:rPr lang="en-IN" sz="2200" dirty="0" err="1">
                <a:latin typeface="Calibri" panose="020F0502020204030204" pitchFamily="34" charset="0"/>
                <a:cs typeface="Calibri" panose="020F0502020204030204" pitchFamily="34" charset="0"/>
              </a:rPr>
              <a:t>arXiv</a:t>
            </a:r>
            <a:r>
              <a:rPr lang="en-IN" sz="2200" dirty="0">
                <a:latin typeface="Calibri" panose="020F0502020204030204" pitchFamily="34" charset="0"/>
                <a:cs typeface="Calibri" panose="020F0502020204030204" pitchFamily="34" charset="0"/>
              </a:rPr>
              <a:t> preprint arXiv:1807.05162 (2018)</a:t>
            </a:r>
          </a:p>
          <a:p>
            <a:pPr marL="0" indent="0">
              <a:buNone/>
            </a:pPr>
            <a:endParaRPr lang="en-IN" sz="2200" dirty="0">
              <a:latin typeface="Calibri" panose="020F0502020204030204" pitchFamily="34" charset="0"/>
              <a:cs typeface="Calibri" panose="020F0502020204030204" pitchFamily="34" charset="0"/>
            </a:endParaRPr>
          </a:p>
          <a:p>
            <a:endParaRPr lang="en-US" sz="22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xmlns="" id="{74112FC3-9563-49DC-A375-B25B573B1F6C}"/>
              </a:ext>
            </a:extLst>
          </p:cNvPr>
          <p:cNvPicPr>
            <a:picLocks noChangeAspect="1"/>
          </p:cNvPicPr>
          <p:nvPr/>
        </p:nvPicPr>
        <p:blipFill>
          <a:blip r:embed="rId2"/>
          <a:stretch>
            <a:fillRect/>
          </a:stretch>
        </p:blipFill>
        <p:spPr>
          <a:xfrm>
            <a:off x="10546002" y="0"/>
            <a:ext cx="1645998" cy="781235"/>
          </a:xfrm>
          <a:prstGeom prst="rect">
            <a:avLst/>
          </a:prstGeom>
        </p:spPr>
      </p:pic>
      <p:sp>
        <p:nvSpPr>
          <p:cNvPr id="5" name="TextBox 4">
            <a:extLst>
              <a:ext uri="{FF2B5EF4-FFF2-40B4-BE49-F238E27FC236}">
                <a16:creationId xmlns:a16="http://schemas.microsoft.com/office/drawing/2014/main" xmlns="" id="{6E43FBB7-0962-450E-93FE-EFC720CE43DB}"/>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28-03-2022</a:t>
            </a:r>
            <a:r>
              <a:rPr lang="en-US" dirty="0"/>
              <a:t>									</a:t>
            </a:r>
            <a:r>
              <a:rPr lang="en-US" dirty="0" smtClean="0"/>
              <a:t>26</a:t>
            </a:r>
            <a:endParaRPr lang="en-IN" dirty="0"/>
          </a:p>
        </p:txBody>
      </p:sp>
    </p:spTree>
    <p:extLst>
      <p:ext uri="{BB962C8B-B14F-4D97-AF65-F5344CB8AC3E}">
        <p14:creationId xmlns:p14="http://schemas.microsoft.com/office/powerpoint/2010/main" val="277620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4132C5-03F7-4163-98FF-4DDD70730590}"/>
              </a:ext>
            </a:extLst>
          </p:cNvPr>
          <p:cNvSpPr>
            <a:spLocks noGrp="1"/>
          </p:cNvSpPr>
          <p:nvPr>
            <p:ph idx="1"/>
          </p:nvPr>
        </p:nvSpPr>
        <p:spPr>
          <a:xfrm>
            <a:off x="685801" y="976545"/>
            <a:ext cx="10840914" cy="5320684"/>
          </a:xfrm>
        </p:spPr>
        <p:txBody>
          <a:bodyPr>
            <a:normAutofit/>
          </a:bodyPr>
          <a:lstStyle/>
          <a:p>
            <a:r>
              <a:rPr lang="en-IN" sz="2200" dirty="0">
                <a:latin typeface="Calibri" panose="020F0502020204030204" pitchFamily="34" charset="0"/>
                <a:cs typeface="Calibri" panose="020F0502020204030204" pitchFamily="34" charset="0"/>
              </a:rPr>
              <a:t>Chung, Joon Son, </a:t>
            </a:r>
            <a:r>
              <a:rPr lang="en-IN" sz="2200" dirty="0" err="1">
                <a:latin typeface="Calibri" panose="020F0502020204030204" pitchFamily="34" charset="0"/>
                <a:cs typeface="Calibri" panose="020F0502020204030204" pitchFamily="34" charset="0"/>
              </a:rPr>
              <a:t>Arsha</a:t>
            </a:r>
            <a:r>
              <a:rPr lang="en-IN" sz="2200" dirty="0">
                <a:latin typeface="Calibri" panose="020F0502020204030204" pitchFamily="34" charset="0"/>
                <a:cs typeface="Calibri" panose="020F0502020204030204" pitchFamily="34" charset="0"/>
              </a:rPr>
              <a:t> </a:t>
            </a:r>
            <a:r>
              <a:rPr lang="en-IN" sz="2200" dirty="0" err="1">
                <a:latin typeface="Calibri" panose="020F0502020204030204" pitchFamily="34" charset="0"/>
                <a:cs typeface="Calibri" panose="020F0502020204030204" pitchFamily="34" charset="0"/>
              </a:rPr>
              <a:t>Nagrani</a:t>
            </a:r>
            <a:r>
              <a:rPr lang="en-IN" sz="2200" dirty="0">
                <a:latin typeface="Calibri" panose="020F0502020204030204" pitchFamily="34" charset="0"/>
                <a:cs typeface="Calibri" panose="020F0502020204030204" pitchFamily="34" charset="0"/>
              </a:rPr>
              <a:t>, and Andrew Zisserman. "Voxceleb2: Deep speaker recognition." </a:t>
            </a:r>
            <a:r>
              <a:rPr lang="en-IN" sz="2200" dirty="0" err="1">
                <a:latin typeface="Calibri" panose="020F0502020204030204" pitchFamily="34" charset="0"/>
                <a:cs typeface="Calibri" panose="020F0502020204030204" pitchFamily="34" charset="0"/>
              </a:rPr>
              <a:t>arXiv</a:t>
            </a:r>
            <a:r>
              <a:rPr lang="en-IN" sz="2200" dirty="0">
                <a:latin typeface="Calibri" panose="020F0502020204030204" pitchFamily="34" charset="0"/>
                <a:cs typeface="Calibri" panose="020F0502020204030204" pitchFamily="34" charset="0"/>
              </a:rPr>
              <a:t> preprint arXiv:1806.05622 (2018).</a:t>
            </a:r>
          </a:p>
          <a:p>
            <a:endParaRPr lang="en-IN" sz="2200" dirty="0">
              <a:latin typeface="Calibri" panose="020F0502020204030204" pitchFamily="34" charset="0"/>
              <a:cs typeface="Calibri" panose="020F0502020204030204" pitchFamily="34" charset="0"/>
            </a:endParaRPr>
          </a:p>
          <a:p>
            <a:r>
              <a:rPr lang="en-IN" sz="2200" dirty="0" err="1">
                <a:latin typeface="Calibri" panose="020F0502020204030204" pitchFamily="34" charset="0"/>
                <a:cs typeface="Calibri" panose="020F0502020204030204" pitchFamily="34" charset="0"/>
              </a:rPr>
              <a:t>Afouras</a:t>
            </a:r>
            <a:r>
              <a:rPr lang="en-IN" sz="2200" dirty="0">
                <a:latin typeface="Calibri" panose="020F0502020204030204" pitchFamily="34" charset="0"/>
                <a:cs typeface="Calibri" panose="020F0502020204030204" pitchFamily="34" charset="0"/>
              </a:rPr>
              <a:t>, </a:t>
            </a:r>
            <a:r>
              <a:rPr lang="en-IN" sz="2200" dirty="0" err="1">
                <a:latin typeface="Calibri" panose="020F0502020204030204" pitchFamily="34" charset="0"/>
                <a:cs typeface="Calibri" panose="020F0502020204030204" pitchFamily="34" charset="0"/>
              </a:rPr>
              <a:t>Triantafyllos</a:t>
            </a:r>
            <a:r>
              <a:rPr lang="en-IN" sz="2200" dirty="0">
                <a:latin typeface="Calibri" panose="020F0502020204030204" pitchFamily="34" charset="0"/>
                <a:cs typeface="Calibri" panose="020F0502020204030204" pitchFamily="34" charset="0"/>
              </a:rPr>
              <a:t>, Joon Son Chung, and Andrew Zisserman. "LRS3-TED: a large-scale dataset for visual speech recognition." </a:t>
            </a:r>
            <a:r>
              <a:rPr lang="en-IN" sz="2200" dirty="0" err="1">
                <a:latin typeface="Calibri" panose="020F0502020204030204" pitchFamily="34" charset="0"/>
                <a:cs typeface="Calibri" panose="020F0502020204030204" pitchFamily="34" charset="0"/>
              </a:rPr>
              <a:t>arXiv</a:t>
            </a:r>
            <a:r>
              <a:rPr lang="en-IN" sz="2200" dirty="0">
                <a:latin typeface="Calibri" panose="020F0502020204030204" pitchFamily="34" charset="0"/>
                <a:cs typeface="Calibri" panose="020F0502020204030204" pitchFamily="34" charset="0"/>
              </a:rPr>
              <a:t> preprint arXiv:1809.00496 (2018).</a:t>
            </a:r>
          </a:p>
          <a:p>
            <a:endParaRPr lang="en-IN" sz="2200" dirty="0">
              <a:latin typeface="Calibri" panose="020F0502020204030204" pitchFamily="34" charset="0"/>
              <a:cs typeface="Calibri" panose="020F0502020204030204" pitchFamily="34" charset="0"/>
            </a:endParaRPr>
          </a:p>
          <a:p>
            <a:r>
              <a:rPr lang="en-IN" sz="2200" dirty="0">
                <a:latin typeface="Calibri" panose="020F0502020204030204" pitchFamily="34" charset="0"/>
                <a:cs typeface="Calibri" panose="020F0502020204030204" pitchFamily="34" charset="0"/>
              </a:rPr>
              <a:t>Serdyuk, Dmitriy, </a:t>
            </a:r>
            <a:r>
              <a:rPr lang="en-IN" sz="2200" dirty="0" err="1">
                <a:latin typeface="Calibri" panose="020F0502020204030204" pitchFamily="34" charset="0"/>
                <a:cs typeface="Calibri" panose="020F0502020204030204" pitchFamily="34" charset="0"/>
              </a:rPr>
              <a:t>Otavio</a:t>
            </a:r>
            <a:r>
              <a:rPr lang="en-IN" sz="2200" dirty="0">
                <a:latin typeface="Calibri" panose="020F0502020204030204" pitchFamily="34" charset="0"/>
                <a:cs typeface="Calibri" panose="020F0502020204030204" pitchFamily="34" charset="0"/>
              </a:rPr>
              <a:t> Braga, and Olivier </a:t>
            </a:r>
            <a:r>
              <a:rPr lang="en-IN" sz="2200" dirty="0" err="1">
                <a:latin typeface="Calibri" panose="020F0502020204030204" pitchFamily="34" charset="0"/>
                <a:cs typeface="Calibri" panose="020F0502020204030204" pitchFamily="34" charset="0"/>
              </a:rPr>
              <a:t>Siohan</a:t>
            </a:r>
            <a:r>
              <a:rPr lang="en-IN" sz="2200" dirty="0">
                <a:latin typeface="Calibri" panose="020F0502020204030204" pitchFamily="34" charset="0"/>
                <a:cs typeface="Calibri" panose="020F0502020204030204" pitchFamily="34" charset="0"/>
              </a:rPr>
              <a:t>. "Audio-Visual Speech Recognition is Worth 32 x 32 x 8 Voxels." </a:t>
            </a:r>
            <a:r>
              <a:rPr lang="en-IN" sz="2200" dirty="0" err="1">
                <a:latin typeface="Calibri" panose="020F0502020204030204" pitchFamily="34" charset="0"/>
                <a:cs typeface="Calibri" panose="020F0502020204030204" pitchFamily="34" charset="0"/>
              </a:rPr>
              <a:t>arXiv</a:t>
            </a:r>
            <a:r>
              <a:rPr lang="en-IN" sz="2200" dirty="0">
                <a:latin typeface="Calibri" panose="020F0502020204030204" pitchFamily="34" charset="0"/>
                <a:cs typeface="Calibri" panose="020F0502020204030204" pitchFamily="34" charset="0"/>
              </a:rPr>
              <a:t> preprint arXiv:2109.09536 (2021).</a:t>
            </a:r>
          </a:p>
          <a:p>
            <a:endParaRPr lang="en-IN" sz="2200" dirty="0">
              <a:latin typeface="Calibri" panose="020F0502020204030204" pitchFamily="34" charset="0"/>
              <a:cs typeface="Calibri" panose="020F0502020204030204" pitchFamily="34" charset="0"/>
            </a:endParaRPr>
          </a:p>
          <a:p>
            <a:r>
              <a:rPr lang="en-IN" sz="2200" dirty="0" err="1">
                <a:latin typeface="Calibri" panose="020F0502020204030204" pitchFamily="34" charset="0"/>
                <a:cs typeface="Calibri" panose="020F0502020204030204" pitchFamily="34" charset="0"/>
              </a:rPr>
              <a:t>Afouras</a:t>
            </a:r>
            <a:r>
              <a:rPr lang="en-IN" sz="2200" dirty="0">
                <a:latin typeface="Calibri" panose="020F0502020204030204" pitchFamily="34" charset="0"/>
                <a:cs typeface="Calibri" panose="020F0502020204030204" pitchFamily="34" charset="0"/>
              </a:rPr>
              <a:t>, </a:t>
            </a:r>
            <a:r>
              <a:rPr lang="en-IN" sz="2200" dirty="0" err="1">
                <a:latin typeface="Calibri" panose="020F0502020204030204" pitchFamily="34" charset="0"/>
                <a:cs typeface="Calibri" panose="020F0502020204030204" pitchFamily="34" charset="0"/>
              </a:rPr>
              <a:t>Triantafyllos</a:t>
            </a:r>
            <a:r>
              <a:rPr lang="en-IN" sz="2200" dirty="0">
                <a:latin typeface="Calibri" panose="020F0502020204030204" pitchFamily="34" charset="0"/>
                <a:cs typeface="Calibri" panose="020F0502020204030204" pitchFamily="34" charset="0"/>
              </a:rPr>
              <a:t>, Joon Son Chung, Andrew Senior, Oriol </a:t>
            </a:r>
            <a:r>
              <a:rPr lang="en-IN" sz="2200" dirty="0" err="1">
                <a:latin typeface="Calibri" panose="020F0502020204030204" pitchFamily="34" charset="0"/>
                <a:cs typeface="Calibri" panose="020F0502020204030204" pitchFamily="34" charset="0"/>
              </a:rPr>
              <a:t>Vinyals</a:t>
            </a:r>
            <a:r>
              <a:rPr lang="en-IN" sz="2200" dirty="0">
                <a:latin typeface="Calibri" panose="020F0502020204030204" pitchFamily="34" charset="0"/>
                <a:cs typeface="Calibri" panose="020F0502020204030204" pitchFamily="34" charset="0"/>
              </a:rPr>
              <a:t>, and Andrew Zisserman. "Deep audio-visual speech recognition." IEEE transactions on pattern analysis and machine intelligence (2018).</a:t>
            </a:r>
          </a:p>
          <a:p>
            <a:endParaRPr lang="en-IN" sz="24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xmlns="" id="{3DB6BD4F-53D6-4C9C-A615-44504D7CCBB9}"/>
              </a:ext>
            </a:extLst>
          </p:cNvPr>
          <p:cNvPicPr>
            <a:picLocks noChangeAspect="1"/>
          </p:cNvPicPr>
          <p:nvPr/>
        </p:nvPicPr>
        <p:blipFill>
          <a:blip r:embed="rId2"/>
          <a:stretch>
            <a:fillRect/>
          </a:stretch>
        </p:blipFill>
        <p:spPr>
          <a:xfrm>
            <a:off x="10546002" y="0"/>
            <a:ext cx="1645998" cy="781235"/>
          </a:xfrm>
          <a:prstGeom prst="rect">
            <a:avLst/>
          </a:prstGeom>
        </p:spPr>
      </p:pic>
      <p:sp>
        <p:nvSpPr>
          <p:cNvPr id="8" name="TextBox 7">
            <a:extLst>
              <a:ext uri="{FF2B5EF4-FFF2-40B4-BE49-F238E27FC236}">
                <a16:creationId xmlns:a16="http://schemas.microsoft.com/office/drawing/2014/main" xmlns="" id="{A3D9CE9C-0D16-4731-A183-BCAC9B5A4C53}"/>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28-03-2022</a:t>
            </a:r>
            <a:r>
              <a:rPr lang="en-US" dirty="0"/>
              <a:t>									</a:t>
            </a:r>
            <a:r>
              <a:rPr lang="en-US" dirty="0" smtClean="0"/>
              <a:t>27</a:t>
            </a:r>
            <a:endParaRPr lang="en-IN" dirty="0"/>
          </a:p>
        </p:txBody>
      </p:sp>
    </p:spTree>
    <p:extLst>
      <p:ext uri="{BB962C8B-B14F-4D97-AF65-F5344CB8AC3E}">
        <p14:creationId xmlns:p14="http://schemas.microsoft.com/office/powerpoint/2010/main" val="680921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3DB6BD4F-53D6-4C9C-A615-44504D7CCBB9}"/>
              </a:ext>
            </a:extLst>
          </p:cNvPr>
          <p:cNvPicPr>
            <a:picLocks noChangeAspect="1"/>
          </p:cNvPicPr>
          <p:nvPr/>
        </p:nvPicPr>
        <p:blipFill>
          <a:blip r:embed="rId2"/>
          <a:stretch>
            <a:fillRect/>
          </a:stretch>
        </p:blipFill>
        <p:spPr>
          <a:xfrm>
            <a:off x="10546002" y="0"/>
            <a:ext cx="1645998" cy="781235"/>
          </a:xfrm>
          <a:prstGeom prst="rect">
            <a:avLst/>
          </a:prstGeom>
        </p:spPr>
      </p:pic>
      <p:sp>
        <p:nvSpPr>
          <p:cNvPr id="8" name="TextBox 7">
            <a:extLst>
              <a:ext uri="{FF2B5EF4-FFF2-40B4-BE49-F238E27FC236}">
                <a16:creationId xmlns:a16="http://schemas.microsoft.com/office/drawing/2014/main" xmlns="" id="{A3D9CE9C-0D16-4731-A183-BCAC9B5A4C53}"/>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28-03-2022</a:t>
            </a:r>
            <a:r>
              <a:rPr lang="en-US" dirty="0"/>
              <a:t>									</a:t>
            </a:r>
            <a:r>
              <a:rPr lang="en-US" dirty="0" smtClean="0"/>
              <a:t>28</a:t>
            </a:r>
            <a:endParaRPr lang="en-IN" dirty="0"/>
          </a:p>
        </p:txBody>
      </p:sp>
      <p:sp>
        <p:nvSpPr>
          <p:cNvPr id="9" name="TextBox 8">
            <a:extLst>
              <a:ext uri="{FF2B5EF4-FFF2-40B4-BE49-F238E27FC236}">
                <a16:creationId xmlns:a16="http://schemas.microsoft.com/office/drawing/2014/main" xmlns="" id="{1A355F66-13C6-40FF-8E76-0F736B94D93F}"/>
              </a:ext>
            </a:extLst>
          </p:cNvPr>
          <p:cNvSpPr txBox="1"/>
          <p:nvPr/>
        </p:nvSpPr>
        <p:spPr>
          <a:xfrm>
            <a:off x="772977" y="759812"/>
            <a:ext cx="9711626" cy="3816429"/>
          </a:xfrm>
          <a:prstGeom prst="rect">
            <a:avLst/>
          </a:prstGeom>
          <a:noFill/>
        </p:spPr>
        <p:txBody>
          <a:bodyPr wrap="square">
            <a:spAutoFit/>
          </a:bodyPr>
          <a:lstStyle/>
          <a:p>
            <a:pPr marL="342900" indent="-342900">
              <a:buFont typeface="Arial" panose="020B0604020202020204" pitchFamily="34" charset="0"/>
              <a:buChar char="•"/>
            </a:pPr>
            <a:r>
              <a:rPr lang="en-IN" sz="2200" dirty="0" err="1"/>
              <a:t>Afouras</a:t>
            </a:r>
            <a:r>
              <a:rPr lang="en-IN" sz="2200" dirty="0"/>
              <a:t>, </a:t>
            </a:r>
            <a:r>
              <a:rPr lang="en-IN" sz="2200" dirty="0" err="1"/>
              <a:t>Triantafyllos</a:t>
            </a:r>
            <a:r>
              <a:rPr lang="en-IN" sz="2200" dirty="0"/>
              <a:t>, Joon Son Chung, Andrew Senior, Oriol </a:t>
            </a:r>
            <a:r>
              <a:rPr lang="en-IN" sz="2200" dirty="0" err="1"/>
              <a:t>Vinyals</a:t>
            </a:r>
            <a:r>
              <a:rPr lang="en-IN" sz="2200" dirty="0"/>
              <a:t>, and Andrew Zisserman. "Deep audio-visual speech recognition." IEEE transactions on pattern analysis and machine intelligence (2018).</a:t>
            </a:r>
          </a:p>
          <a:p>
            <a:endParaRPr lang="en-IN" sz="2200" dirty="0"/>
          </a:p>
          <a:p>
            <a:pPr marL="342900" indent="-342900">
              <a:buFont typeface="Arial" panose="020B0604020202020204" pitchFamily="34" charset="0"/>
              <a:buChar char="•"/>
            </a:pPr>
            <a:r>
              <a:rPr lang="en-IN" sz="2200" dirty="0" err="1"/>
              <a:t>Afouras</a:t>
            </a:r>
            <a:r>
              <a:rPr lang="en-IN" sz="2200" dirty="0"/>
              <a:t>, </a:t>
            </a:r>
            <a:r>
              <a:rPr lang="en-IN" sz="2200" dirty="0" err="1"/>
              <a:t>Triantafyllos</a:t>
            </a:r>
            <a:r>
              <a:rPr lang="en-IN" sz="2200" dirty="0"/>
              <a:t>, Joon Son Chung, and Andrew Zisserman. "LRS3-TED: a large-scale dataset for visual speech recognition." </a:t>
            </a:r>
            <a:r>
              <a:rPr lang="en-IN" sz="2200" dirty="0" err="1"/>
              <a:t>arXiv</a:t>
            </a:r>
            <a:r>
              <a:rPr lang="en-IN" sz="2200" dirty="0"/>
              <a:t> preprint arXiv:1809.00496 (2018).</a:t>
            </a:r>
          </a:p>
          <a:p>
            <a:pPr marL="342900" indent="-342900">
              <a:buFont typeface="Arial" panose="020B0604020202020204" pitchFamily="34" charset="0"/>
              <a:buChar char="•"/>
            </a:pPr>
            <a:endParaRPr lang="en-IN" sz="2200" dirty="0"/>
          </a:p>
          <a:p>
            <a:pPr marL="342900" indent="-342900">
              <a:buFont typeface="Arial" panose="020B0604020202020204" pitchFamily="34" charset="0"/>
              <a:buChar char="•"/>
            </a:pPr>
            <a:r>
              <a:rPr lang="en-IN" sz="2200" dirty="0"/>
              <a:t>Mirzaei, Mohammad Reza, </a:t>
            </a:r>
            <a:r>
              <a:rPr lang="en-IN" sz="2200" dirty="0" err="1"/>
              <a:t>Seyed</a:t>
            </a:r>
            <a:r>
              <a:rPr lang="en-IN" sz="2200" dirty="0"/>
              <a:t> </a:t>
            </a:r>
            <a:r>
              <a:rPr lang="en-IN" sz="2200" dirty="0" err="1"/>
              <a:t>Ghorshi</a:t>
            </a:r>
            <a:r>
              <a:rPr lang="en-IN" sz="2200" dirty="0"/>
              <a:t>, and Mohammad Mortazavi. "Audio-visual speech recognition techniques in augmented reality environments." The Visual Computer 30, no. 3 (2014): 245-257.</a:t>
            </a:r>
          </a:p>
        </p:txBody>
      </p:sp>
    </p:spTree>
    <p:extLst>
      <p:ext uri="{BB962C8B-B14F-4D97-AF65-F5344CB8AC3E}">
        <p14:creationId xmlns:p14="http://schemas.microsoft.com/office/powerpoint/2010/main" val="2101785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224C68-F102-4CA0-83E7-E0449B9B53F7}"/>
              </a:ext>
            </a:extLst>
          </p:cNvPr>
          <p:cNvSpPr>
            <a:spLocks noGrp="1"/>
          </p:cNvSpPr>
          <p:nvPr>
            <p:ph type="ctrTitle"/>
          </p:nvPr>
        </p:nvSpPr>
        <p:spPr>
          <a:xfrm>
            <a:off x="3098306" y="2361460"/>
            <a:ext cx="5425151" cy="1426870"/>
          </a:xfrm>
        </p:spPr>
        <p:txBody>
          <a:bodyPr/>
          <a:lstStyle/>
          <a:p>
            <a:r>
              <a:rPr lang="en-US" dirty="0"/>
              <a:t>SUGGESTIONS</a:t>
            </a:r>
            <a:endParaRPr lang="en-IN" dirty="0"/>
          </a:p>
        </p:txBody>
      </p:sp>
      <p:pic>
        <p:nvPicPr>
          <p:cNvPr id="3" name="Picture 2">
            <a:extLst>
              <a:ext uri="{FF2B5EF4-FFF2-40B4-BE49-F238E27FC236}">
                <a16:creationId xmlns:a16="http://schemas.microsoft.com/office/drawing/2014/main" xmlns="" id="{3FDC3BBB-9A4E-4DE3-9576-8034B45A155B}"/>
              </a:ext>
            </a:extLst>
          </p:cNvPr>
          <p:cNvPicPr>
            <a:picLocks noChangeAspect="1"/>
          </p:cNvPicPr>
          <p:nvPr/>
        </p:nvPicPr>
        <p:blipFill>
          <a:blip r:embed="rId2"/>
          <a:stretch>
            <a:fillRect/>
          </a:stretch>
        </p:blipFill>
        <p:spPr>
          <a:xfrm>
            <a:off x="10546002" y="0"/>
            <a:ext cx="1645998" cy="781235"/>
          </a:xfrm>
          <a:prstGeom prst="rect">
            <a:avLst/>
          </a:prstGeom>
        </p:spPr>
      </p:pic>
      <p:sp>
        <p:nvSpPr>
          <p:cNvPr id="4" name="TextBox 3">
            <a:extLst>
              <a:ext uri="{FF2B5EF4-FFF2-40B4-BE49-F238E27FC236}">
                <a16:creationId xmlns:a16="http://schemas.microsoft.com/office/drawing/2014/main" xmlns="" id="{3BC6BA05-300B-48DB-843A-2309295E2422}"/>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28-03-2022</a:t>
            </a:r>
            <a:r>
              <a:rPr lang="en-US" dirty="0"/>
              <a:t>									</a:t>
            </a:r>
            <a:r>
              <a:rPr lang="en-US" dirty="0" smtClean="0"/>
              <a:t>29</a:t>
            </a:r>
            <a:endParaRPr lang="en-IN" dirty="0"/>
          </a:p>
        </p:txBody>
      </p:sp>
    </p:spTree>
    <p:extLst>
      <p:ext uri="{BB962C8B-B14F-4D97-AF65-F5344CB8AC3E}">
        <p14:creationId xmlns:p14="http://schemas.microsoft.com/office/powerpoint/2010/main" val="4186023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 statement</a:t>
            </a:r>
          </a:p>
        </p:txBody>
      </p:sp>
      <p:sp>
        <p:nvSpPr>
          <p:cNvPr id="3" name="Content Placeholder 2"/>
          <p:cNvSpPr>
            <a:spLocks noGrp="1"/>
          </p:cNvSpPr>
          <p:nvPr>
            <p:ph idx="1"/>
          </p:nvPr>
        </p:nvSpPr>
        <p:spPr>
          <a:xfrm>
            <a:off x="889987" y="2402262"/>
            <a:ext cx="10840914" cy="2897708"/>
          </a:xfrm>
        </p:spPr>
        <p:txBody>
          <a:bodyPr>
            <a:normAutofit/>
          </a:bodyPr>
          <a:lstStyle/>
          <a:p>
            <a:r>
              <a:rPr lang="en-US" sz="2400" dirty="0"/>
              <a:t>Communicating with hearing-impaired people is a little more demanding than speaking to a normal person.</a:t>
            </a:r>
          </a:p>
          <a:p>
            <a:r>
              <a:rPr lang="en-IN" sz="2400" dirty="0"/>
              <a:t>Speech impaired people or people having low vocal range, find it difficult to communicate, as other people might not be able to understand.</a:t>
            </a:r>
            <a:endParaRPr lang="en-US" sz="2400" dirty="0"/>
          </a:p>
          <a:p>
            <a:r>
              <a:rPr lang="en-US" sz="2400" dirty="0"/>
              <a:t>Hearing and speech impairments can affect anyone, both children and adults.</a:t>
            </a:r>
          </a:p>
          <a:p>
            <a:endParaRPr lang="en-US" sz="2400" dirty="0"/>
          </a:p>
          <a:p>
            <a:endParaRPr lang="en-IN" dirty="0"/>
          </a:p>
        </p:txBody>
      </p:sp>
      <p:pic>
        <p:nvPicPr>
          <p:cNvPr id="4" name="Picture 3">
            <a:extLst>
              <a:ext uri="{FF2B5EF4-FFF2-40B4-BE49-F238E27FC236}">
                <a16:creationId xmlns:a16="http://schemas.microsoft.com/office/drawing/2014/main" xmlns="" id="{EAE19798-251B-4A2C-B573-72C77E4A11B9}"/>
              </a:ext>
            </a:extLst>
          </p:cNvPr>
          <p:cNvPicPr>
            <a:picLocks noChangeAspect="1"/>
          </p:cNvPicPr>
          <p:nvPr/>
        </p:nvPicPr>
        <p:blipFill>
          <a:blip r:embed="rId2"/>
          <a:stretch>
            <a:fillRect/>
          </a:stretch>
        </p:blipFill>
        <p:spPr>
          <a:xfrm>
            <a:off x="10546002" y="0"/>
            <a:ext cx="1645998" cy="781235"/>
          </a:xfrm>
          <a:prstGeom prst="rect">
            <a:avLst/>
          </a:prstGeom>
        </p:spPr>
      </p:pic>
      <p:sp>
        <p:nvSpPr>
          <p:cNvPr id="5" name="TextBox 4">
            <a:extLst>
              <a:ext uri="{FF2B5EF4-FFF2-40B4-BE49-F238E27FC236}">
                <a16:creationId xmlns:a16="http://schemas.microsoft.com/office/drawing/2014/main" xmlns="" id="{7286BC0F-ED78-4B8A-8801-2CAB74A04C9F}"/>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a:t>
            </a:r>
            <a:r>
              <a:rPr lang="en-US" dirty="0" smtClean="0"/>
              <a:t>-03-2022</a:t>
            </a:r>
            <a:r>
              <a:rPr lang="en-US" dirty="0"/>
              <a:t>									3</a:t>
            </a:r>
            <a:endParaRPr lang="en-IN" dirty="0"/>
          </a:p>
        </p:txBody>
      </p:sp>
    </p:spTree>
    <p:extLst>
      <p:ext uri="{BB962C8B-B14F-4D97-AF65-F5344CB8AC3E}">
        <p14:creationId xmlns:p14="http://schemas.microsoft.com/office/powerpoint/2010/main" val="1537759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EA62E3-971F-462C-9346-32A9D32D62EE}"/>
              </a:ext>
            </a:extLst>
          </p:cNvPr>
          <p:cNvSpPr>
            <a:spLocks noGrp="1"/>
          </p:cNvSpPr>
          <p:nvPr>
            <p:ph type="title"/>
          </p:nvPr>
        </p:nvSpPr>
        <p:spPr/>
        <p:txBody>
          <a:bodyPr/>
          <a:lstStyle/>
          <a:p>
            <a:r>
              <a:rPr lang="en-US" dirty="0"/>
              <a:t>MOTIVATION</a:t>
            </a:r>
            <a:endParaRPr lang="en-IN" dirty="0"/>
          </a:p>
        </p:txBody>
      </p:sp>
      <p:sp>
        <p:nvSpPr>
          <p:cNvPr id="3" name="Content Placeholder 2">
            <a:extLst>
              <a:ext uri="{FF2B5EF4-FFF2-40B4-BE49-F238E27FC236}">
                <a16:creationId xmlns:a16="http://schemas.microsoft.com/office/drawing/2014/main" xmlns="" id="{C168F06F-1D5B-4219-B8BB-92BF040AA4D1}"/>
              </a:ext>
            </a:extLst>
          </p:cNvPr>
          <p:cNvSpPr>
            <a:spLocks noGrp="1"/>
          </p:cNvSpPr>
          <p:nvPr>
            <p:ph idx="1"/>
          </p:nvPr>
        </p:nvSpPr>
        <p:spPr>
          <a:xfrm>
            <a:off x="898865" y="2570937"/>
            <a:ext cx="10840914" cy="2782298"/>
          </a:xfrm>
        </p:spPr>
        <p:txBody>
          <a:bodyPr>
            <a:noAutofit/>
          </a:bodyPr>
          <a:lstStyle/>
          <a:p>
            <a:r>
              <a:rPr lang="en-US" sz="2400" dirty="0"/>
              <a:t>Speech reading helps to improve speech perception.</a:t>
            </a:r>
          </a:p>
          <a:p>
            <a:r>
              <a:rPr lang="en-US" sz="2400" dirty="0"/>
              <a:t>Hearing impaired people rely on lip reading for understanding the speech. </a:t>
            </a:r>
          </a:p>
          <a:p>
            <a:r>
              <a:rPr lang="en-IN" sz="2400" dirty="0"/>
              <a:t>Audio -  Visual speech recognition could positively impact the lives of hundreds of thousands of patients with speech and hearing impairments.</a:t>
            </a:r>
          </a:p>
        </p:txBody>
      </p:sp>
      <p:pic>
        <p:nvPicPr>
          <p:cNvPr id="4" name="Picture 3">
            <a:extLst>
              <a:ext uri="{FF2B5EF4-FFF2-40B4-BE49-F238E27FC236}">
                <a16:creationId xmlns:a16="http://schemas.microsoft.com/office/drawing/2014/main" xmlns="" id="{8394D2C1-ECF5-45DF-8B25-F8DF01335C87}"/>
              </a:ext>
            </a:extLst>
          </p:cNvPr>
          <p:cNvPicPr>
            <a:picLocks noChangeAspect="1"/>
          </p:cNvPicPr>
          <p:nvPr/>
        </p:nvPicPr>
        <p:blipFill>
          <a:blip r:embed="rId2"/>
          <a:stretch>
            <a:fillRect/>
          </a:stretch>
        </p:blipFill>
        <p:spPr>
          <a:xfrm>
            <a:off x="10546002" y="0"/>
            <a:ext cx="1645998" cy="781235"/>
          </a:xfrm>
          <a:prstGeom prst="rect">
            <a:avLst/>
          </a:prstGeom>
        </p:spPr>
      </p:pic>
      <p:sp>
        <p:nvSpPr>
          <p:cNvPr id="5" name="TextBox 4">
            <a:extLst>
              <a:ext uri="{FF2B5EF4-FFF2-40B4-BE49-F238E27FC236}">
                <a16:creationId xmlns:a16="http://schemas.microsoft.com/office/drawing/2014/main" xmlns="" id="{4EF8ACB7-BC1A-4D9D-8DA9-3671213DE205}"/>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28-03-2022</a:t>
            </a:r>
            <a:r>
              <a:rPr lang="en-US" dirty="0"/>
              <a:t>									4</a:t>
            </a:r>
            <a:endParaRPr lang="en-IN" dirty="0"/>
          </a:p>
        </p:txBody>
      </p:sp>
    </p:spTree>
    <p:extLst>
      <p:ext uri="{BB962C8B-B14F-4D97-AF65-F5344CB8AC3E}">
        <p14:creationId xmlns:p14="http://schemas.microsoft.com/office/powerpoint/2010/main" val="3530335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DDF450-81C0-4BD5-9E2B-EA1621470A9D}"/>
              </a:ext>
            </a:extLst>
          </p:cNvPr>
          <p:cNvSpPr>
            <a:spLocks noGrp="1"/>
          </p:cNvSpPr>
          <p:nvPr>
            <p:ph type="title"/>
          </p:nvPr>
        </p:nvSpPr>
        <p:spPr/>
        <p:txBody>
          <a:bodyPr/>
          <a:lstStyle/>
          <a:p>
            <a:r>
              <a:rPr lang="en-US" dirty="0"/>
              <a:t>OBJECTIVE</a:t>
            </a:r>
            <a:endParaRPr lang="en-IN" dirty="0"/>
          </a:p>
        </p:txBody>
      </p:sp>
      <p:sp>
        <p:nvSpPr>
          <p:cNvPr id="3" name="Content Placeholder 2">
            <a:extLst>
              <a:ext uri="{FF2B5EF4-FFF2-40B4-BE49-F238E27FC236}">
                <a16:creationId xmlns:a16="http://schemas.microsoft.com/office/drawing/2014/main" xmlns="" id="{E88FAE08-CEE7-4BCE-94FE-54FD984395DE}"/>
              </a:ext>
            </a:extLst>
          </p:cNvPr>
          <p:cNvSpPr>
            <a:spLocks noGrp="1"/>
          </p:cNvSpPr>
          <p:nvPr>
            <p:ph idx="1"/>
          </p:nvPr>
        </p:nvSpPr>
        <p:spPr>
          <a:xfrm>
            <a:off x="1351086" y="2402262"/>
            <a:ext cx="10840914" cy="3921600"/>
          </a:xfrm>
        </p:spPr>
        <p:txBody>
          <a:bodyPr>
            <a:normAutofit/>
          </a:bodyPr>
          <a:lstStyle/>
          <a:p>
            <a:r>
              <a:rPr lang="en-US" sz="2400" dirty="0"/>
              <a:t>Assistive technology on speech-to-text conversion.</a:t>
            </a:r>
          </a:p>
          <a:p>
            <a:r>
              <a:rPr lang="en-US" sz="2400" dirty="0"/>
              <a:t>Lip reading architecture capture visual speech recognition </a:t>
            </a:r>
          </a:p>
          <a:p>
            <a:r>
              <a:rPr lang="en-US" sz="2400" dirty="0"/>
              <a:t>Speaker recognition under noisy and unconstrained conditions</a:t>
            </a:r>
            <a:endParaRPr lang="en-IN" sz="2400" dirty="0"/>
          </a:p>
        </p:txBody>
      </p:sp>
      <p:pic>
        <p:nvPicPr>
          <p:cNvPr id="4" name="Picture 3">
            <a:extLst>
              <a:ext uri="{FF2B5EF4-FFF2-40B4-BE49-F238E27FC236}">
                <a16:creationId xmlns:a16="http://schemas.microsoft.com/office/drawing/2014/main" xmlns="" id="{4FA17E0E-1029-4E33-A3F0-AF2C56E9DD5A}"/>
              </a:ext>
            </a:extLst>
          </p:cNvPr>
          <p:cNvPicPr>
            <a:picLocks noChangeAspect="1"/>
          </p:cNvPicPr>
          <p:nvPr/>
        </p:nvPicPr>
        <p:blipFill>
          <a:blip r:embed="rId2"/>
          <a:stretch>
            <a:fillRect/>
          </a:stretch>
        </p:blipFill>
        <p:spPr>
          <a:xfrm>
            <a:off x="10546002" y="0"/>
            <a:ext cx="1645998" cy="781235"/>
          </a:xfrm>
          <a:prstGeom prst="rect">
            <a:avLst/>
          </a:prstGeom>
        </p:spPr>
      </p:pic>
      <p:sp>
        <p:nvSpPr>
          <p:cNvPr id="5" name="TextBox 4">
            <a:extLst>
              <a:ext uri="{FF2B5EF4-FFF2-40B4-BE49-F238E27FC236}">
                <a16:creationId xmlns:a16="http://schemas.microsoft.com/office/drawing/2014/main" xmlns="" id="{CBE822F6-8025-4AF3-89A4-D3503F29A1A0}"/>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28-03-2022</a:t>
            </a:r>
            <a:r>
              <a:rPr lang="en-US" dirty="0"/>
              <a:t>									5</a:t>
            </a:r>
            <a:endParaRPr lang="en-IN" dirty="0"/>
          </a:p>
        </p:txBody>
      </p:sp>
    </p:spTree>
    <p:extLst>
      <p:ext uri="{BB962C8B-B14F-4D97-AF65-F5344CB8AC3E}">
        <p14:creationId xmlns:p14="http://schemas.microsoft.com/office/powerpoint/2010/main" val="381325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0788BF-7D0C-480B-B474-87A35EE3B265}"/>
              </a:ext>
            </a:extLst>
          </p:cNvPr>
          <p:cNvSpPr>
            <a:spLocks noGrp="1"/>
          </p:cNvSpPr>
          <p:nvPr>
            <p:ph type="title"/>
          </p:nvPr>
        </p:nvSpPr>
        <p:spPr>
          <a:xfrm>
            <a:off x="534881" y="130206"/>
            <a:ext cx="10840914" cy="1260000"/>
          </a:xfrm>
        </p:spPr>
        <p:txBody>
          <a:bodyPr/>
          <a:lstStyle/>
          <a:p>
            <a:r>
              <a:rPr lang="en-US" dirty="0"/>
              <a:t>LITERATURE SURVEY</a:t>
            </a:r>
            <a:endParaRPr lang="en-IN" dirty="0"/>
          </a:p>
        </p:txBody>
      </p:sp>
      <p:pic>
        <p:nvPicPr>
          <p:cNvPr id="9" name="Picture 8">
            <a:extLst>
              <a:ext uri="{FF2B5EF4-FFF2-40B4-BE49-F238E27FC236}">
                <a16:creationId xmlns:a16="http://schemas.microsoft.com/office/drawing/2014/main" xmlns="" id="{13E0314C-A296-4E4D-BF16-496910977218}"/>
              </a:ext>
            </a:extLst>
          </p:cNvPr>
          <p:cNvPicPr>
            <a:picLocks noChangeAspect="1"/>
          </p:cNvPicPr>
          <p:nvPr/>
        </p:nvPicPr>
        <p:blipFill>
          <a:blip r:embed="rId2"/>
          <a:stretch>
            <a:fillRect/>
          </a:stretch>
        </p:blipFill>
        <p:spPr>
          <a:xfrm>
            <a:off x="2290437" y="1368753"/>
            <a:ext cx="7679186" cy="5089244"/>
          </a:xfrm>
          <a:prstGeom prst="rect">
            <a:avLst/>
          </a:prstGeom>
        </p:spPr>
      </p:pic>
      <p:pic>
        <p:nvPicPr>
          <p:cNvPr id="4" name="Picture 3">
            <a:extLst>
              <a:ext uri="{FF2B5EF4-FFF2-40B4-BE49-F238E27FC236}">
                <a16:creationId xmlns:a16="http://schemas.microsoft.com/office/drawing/2014/main" xmlns="" id="{5A81F787-B5E1-4D63-84A1-656B271B2394}"/>
              </a:ext>
            </a:extLst>
          </p:cNvPr>
          <p:cNvPicPr>
            <a:picLocks noChangeAspect="1"/>
          </p:cNvPicPr>
          <p:nvPr/>
        </p:nvPicPr>
        <p:blipFill>
          <a:blip r:embed="rId3"/>
          <a:stretch>
            <a:fillRect/>
          </a:stretch>
        </p:blipFill>
        <p:spPr>
          <a:xfrm>
            <a:off x="10546002" y="0"/>
            <a:ext cx="1645998" cy="781235"/>
          </a:xfrm>
          <a:prstGeom prst="rect">
            <a:avLst/>
          </a:prstGeom>
        </p:spPr>
      </p:pic>
      <p:sp>
        <p:nvSpPr>
          <p:cNvPr id="5" name="TextBox 4">
            <a:extLst>
              <a:ext uri="{FF2B5EF4-FFF2-40B4-BE49-F238E27FC236}">
                <a16:creationId xmlns:a16="http://schemas.microsoft.com/office/drawing/2014/main" xmlns="" id="{4C6684E9-A984-41E0-B603-940FC4B5D3EE}"/>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a:t>
            </a:r>
            <a:r>
              <a:rPr lang="en-US" dirty="0" smtClean="0"/>
              <a:t>-03-2022</a:t>
            </a:r>
            <a:r>
              <a:rPr lang="en-US" dirty="0"/>
              <a:t>									6</a:t>
            </a:r>
            <a:endParaRPr lang="en-IN" dirty="0"/>
          </a:p>
        </p:txBody>
      </p:sp>
    </p:spTree>
    <p:extLst>
      <p:ext uri="{BB962C8B-B14F-4D97-AF65-F5344CB8AC3E}">
        <p14:creationId xmlns:p14="http://schemas.microsoft.com/office/powerpoint/2010/main" val="1362296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CCCDF92-7B4A-4E0D-80FC-F8F39E09D6C8}"/>
              </a:ext>
            </a:extLst>
          </p:cNvPr>
          <p:cNvPicPr>
            <a:picLocks noChangeAspect="1"/>
          </p:cNvPicPr>
          <p:nvPr/>
        </p:nvPicPr>
        <p:blipFill>
          <a:blip r:embed="rId2"/>
          <a:stretch>
            <a:fillRect/>
          </a:stretch>
        </p:blipFill>
        <p:spPr>
          <a:xfrm>
            <a:off x="1507108" y="1216927"/>
            <a:ext cx="8840434" cy="4086795"/>
          </a:xfrm>
          <a:prstGeom prst="rect">
            <a:avLst/>
          </a:prstGeom>
        </p:spPr>
      </p:pic>
      <p:pic>
        <p:nvPicPr>
          <p:cNvPr id="3" name="Picture 2">
            <a:extLst>
              <a:ext uri="{FF2B5EF4-FFF2-40B4-BE49-F238E27FC236}">
                <a16:creationId xmlns:a16="http://schemas.microsoft.com/office/drawing/2014/main" xmlns="" id="{8C7C99D7-1B73-443B-A248-99AE5A015D93}"/>
              </a:ext>
            </a:extLst>
          </p:cNvPr>
          <p:cNvPicPr>
            <a:picLocks noChangeAspect="1"/>
          </p:cNvPicPr>
          <p:nvPr/>
        </p:nvPicPr>
        <p:blipFill>
          <a:blip r:embed="rId3"/>
          <a:stretch>
            <a:fillRect/>
          </a:stretch>
        </p:blipFill>
        <p:spPr>
          <a:xfrm>
            <a:off x="10546002" y="0"/>
            <a:ext cx="1645998" cy="781235"/>
          </a:xfrm>
          <a:prstGeom prst="rect">
            <a:avLst/>
          </a:prstGeom>
        </p:spPr>
      </p:pic>
      <p:sp>
        <p:nvSpPr>
          <p:cNvPr id="5" name="TextBox 4">
            <a:extLst>
              <a:ext uri="{FF2B5EF4-FFF2-40B4-BE49-F238E27FC236}">
                <a16:creationId xmlns:a16="http://schemas.microsoft.com/office/drawing/2014/main" xmlns="" id="{F56AC8EC-F818-460A-B5F8-B39FFEFD4667}"/>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28-03-2022</a:t>
            </a:r>
            <a:r>
              <a:rPr lang="en-US" dirty="0"/>
              <a:t>									7</a:t>
            </a:r>
            <a:endParaRPr lang="en-IN" dirty="0"/>
          </a:p>
        </p:txBody>
      </p:sp>
    </p:spTree>
    <p:extLst>
      <p:ext uri="{BB962C8B-B14F-4D97-AF65-F5344CB8AC3E}">
        <p14:creationId xmlns:p14="http://schemas.microsoft.com/office/powerpoint/2010/main" val="3365188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1D3D3B3E-EB6D-427F-AA78-0EA9652148A2}"/>
              </a:ext>
            </a:extLst>
          </p:cNvPr>
          <p:cNvPicPr>
            <a:picLocks noGrp="1" noChangeAspect="1"/>
          </p:cNvPicPr>
          <p:nvPr>
            <p:ph idx="1"/>
          </p:nvPr>
        </p:nvPicPr>
        <p:blipFill>
          <a:blip r:embed="rId2"/>
          <a:stretch>
            <a:fillRect/>
          </a:stretch>
        </p:blipFill>
        <p:spPr>
          <a:xfrm>
            <a:off x="1367161" y="985421"/>
            <a:ext cx="9159485" cy="4875211"/>
          </a:xfrm>
          <a:prstGeom prst="rect">
            <a:avLst/>
          </a:prstGeom>
        </p:spPr>
      </p:pic>
      <p:pic>
        <p:nvPicPr>
          <p:cNvPr id="5" name="Picture 4">
            <a:extLst>
              <a:ext uri="{FF2B5EF4-FFF2-40B4-BE49-F238E27FC236}">
                <a16:creationId xmlns:a16="http://schemas.microsoft.com/office/drawing/2014/main" xmlns="" id="{4DD317A4-DFAE-46BD-BB6E-C3A041A63272}"/>
              </a:ext>
            </a:extLst>
          </p:cNvPr>
          <p:cNvPicPr>
            <a:picLocks noChangeAspect="1"/>
          </p:cNvPicPr>
          <p:nvPr/>
        </p:nvPicPr>
        <p:blipFill>
          <a:blip r:embed="rId3"/>
          <a:stretch>
            <a:fillRect/>
          </a:stretch>
        </p:blipFill>
        <p:spPr>
          <a:xfrm>
            <a:off x="10546002" y="0"/>
            <a:ext cx="1645998" cy="781235"/>
          </a:xfrm>
          <a:prstGeom prst="rect">
            <a:avLst/>
          </a:prstGeom>
        </p:spPr>
      </p:pic>
      <p:sp>
        <p:nvSpPr>
          <p:cNvPr id="6" name="TextBox 5">
            <a:extLst>
              <a:ext uri="{FF2B5EF4-FFF2-40B4-BE49-F238E27FC236}">
                <a16:creationId xmlns:a16="http://schemas.microsoft.com/office/drawing/2014/main" xmlns="" id="{2E23D87D-C0CA-4F05-9E84-9A3319C60D05}"/>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28-03-2022</a:t>
            </a:r>
            <a:r>
              <a:rPr lang="en-US" dirty="0"/>
              <a:t>									8</a:t>
            </a:r>
            <a:endParaRPr lang="en-IN" dirty="0"/>
          </a:p>
        </p:txBody>
      </p:sp>
    </p:spTree>
    <p:extLst>
      <p:ext uri="{BB962C8B-B14F-4D97-AF65-F5344CB8AC3E}">
        <p14:creationId xmlns:p14="http://schemas.microsoft.com/office/powerpoint/2010/main" val="4080814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DB0379-304E-4348-BFA0-E5B5B39CCD4F}"/>
              </a:ext>
            </a:extLst>
          </p:cNvPr>
          <p:cNvSpPr>
            <a:spLocks noGrp="1"/>
          </p:cNvSpPr>
          <p:nvPr>
            <p:ph type="title"/>
          </p:nvPr>
        </p:nvSpPr>
        <p:spPr>
          <a:xfrm>
            <a:off x="588147" y="218982"/>
            <a:ext cx="10840914" cy="1260000"/>
          </a:xfrm>
        </p:spPr>
        <p:txBody>
          <a:bodyPr/>
          <a:lstStyle/>
          <a:p>
            <a:r>
              <a:rPr lang="en-US" dirty="0"/>
              <a:t>DATASET</a:t>
            </a:r>
            <a:endParaRPr lang="en-IN" dirty="0"/>
          </a:p>
        </p:txBody>
      </p:sp>
      <p:pic>
        <p:nvPicPr>
          <p:cNvPr id="5" name="Content Placeholder 4">
            <a:extLst>
              <a:ext uri="{FF2B5EF4-FFF2-40B4-BE49-F238E27FC236}">
                <a16:creationId xmlns:a16="http://schemas.microsoft.com/office/drawing/2014/main" xmlns="" id="{34E52519-C586-481F-B57B-61892D3657AD}"/>
              </a:ext>
            </a:extLst>
          </p:cNvPr>
          <p:cNvPicPr>
            <a:picLocks noGrp="1" noChangeAspect="1"/>
          </p:cNvPicPr>
          <p:nvPr>
            <p:ph idx="1"/>
          </p:nvPr>
        </p:nvPicPr>
        <p:blipFill>
          <a:blip r:embed="rId2"/>
          <a:stretch>
            <a:fillRect/>
          </a:stretch>
        </p:blipFill>
        <p:spPr>
          <a:xfrm>
            <a:off x="1961965" y="1266393"/>
            <a:ext cx="8176334" cy="5070095"/>
          </a:xfrm>
        </p:spPr>
      </p:pic>
      <p:pic>
        <p:nvPicPr>
          <p:cNvPr id="4" name="Picture 3">
            <a:extLst>
              <a:ext uri="{FF2B5EF4-FFF2-40B4-BE49-F238E27FC236}">
                <a16:creationId xmlns:a16="http://schemas.microsoft.com/office/drawing/2014/main" xmlns="" id="{FF4E4A0E-880A-44A0-BBDD-4FD6118CD4D5}"/>
              </a:ext>
            </a:extLst>
          </p:cNvPr>
          <p:cNvPicPr>
            <a:picLocks noChangeAspect="1"/>
          </p:cNvPicPr>
          <p:nvPr/>
        </p:nvPicPr>
        <p:blipFill>
          <a:blip r:embed="rId3"/>
          <a:stretch>
            <a:fillRect/>
          </a:stretch>
        </p:blipFill>
        <p:spPr>
          <a:xfrm>
            <a:off x="10546002" y="0"/>
            <a:ext cx="1645998" cy="781235"/>
          </a:xfrm>
          <a:prstGeom prst="rect">
            <a:avLst/>
          </a:prstGeom>
        </p:spPr>
      </p:pic>
      <p:sp>
        <p:nvSpPr>
          <p:cNvPr id="6" name="TextBox 5">
            <a:extLst>
              <a:ext uri="{FF2B5EF4-FFF2-40B4-BE49-F238E27FC236}">
                <a16:creationId xmlns:a16="http://schemas.microsoft.com/office/drawing/2014/main" xmlns="" id="{2481C70D-08C7-4A8B-8A13-0E93D556A954}"/>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a:t>
            </a:r>
            <a:r>
              <a:rPr lang="en-US" dirty="0" smtClean="0"/>
              <a:t>28-03-2022</a:t>
            </a:r>
            <a:r>
              <a:rPr lang="en-US" dirty="0"/>
              <a:t>									9</a:t>
            </a:r>
            <a:endParaRPr lang="en-IN" dirty="0"/>
          </a:p>
        </p:txBody>
      </p:sp>
    </p:spTree>
    <p:extLst>
      <p:ext uri="{BB962C8B-B14F-4D97-AF65-F5344CB8AC3E}">
        <p14:creationId xmlns:p14="http://schemas.microsoft.com/office/powerpoint/2010/main" val="37071627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xmlns="" name="tf22736411_win32_fixed.potx" id="{BC2F7F5B-4979-4A54-84D5-4000EC3D9661}" vid="{81E89C45-4B49-4C30-91F6-68DD81BA82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Famous event in history presentation</Template>
  <TotalTime>1195</TotalTime>
  <Words>835</Words>
  <Application>Microsoft Office PowerPoint</Application>
  <PresentationFormat>Custom</PresentationFormat>
  <Paragraphs>171</Paragraphs>
  <Slides>29</Slides>
  <Notes>0</Notes>
  <HiddenSlides>0</HiddenSlides>
  <MMClips>1</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Celestial</vt:lpstr>
      <vt:lpstr>Audio-VISUAL SPEECH RECOGNITION</vt:lpstr>
      <vt:lpstr>OUTLINE</vt:lpstr>
      <vt:lpstr>Problem statement</vt:lpstr>
      <vt:lpstr>MOTIVATION</vt:lpstr>
      <vt:lpstr>OBJECTIVE</vt:lpstr>
      <vt:lpstr>LITERATURE SURVEY</vt:lpstr>
      <vt:lpstr>PowerPoint Presentation</vt:lpstr>
      <vt:lpstr>PowerPoint Presentation</vt:lpstr>
      <vt:lpstr>DATASET</vt:lpstr>
      <vt:lpstr>PowerPoint Presentation</vt:lpstr>
      <vt:lpstr>PowerPoint Presentation</vt:lpstr>
      <vt:lpstr>FLOW DIAGRAM</vt:lpstr>
      <vt:lpstr>Step 1 - datasets</vt:lpstr>
      <vt:lpstr>Step 2 - PRE-PROCESSING</vt:lpstr>
      <vt:lpstr>Step 3 - MODEL</vt:lpstr>
      <vt:lpstr>PowerPoint Presentation</vt:lpstr>
      <vt:lpstr>PowerPoint Presentation</vt:lpstr>
      <vt:lpstr>Step 4 – MODEL EVALUATION</vt:lpstr>
      <vt:lpstr>Step 5 – WORKING PROTOTYPE</vt:lpstr>
      <vt:lpstr>WORK PROGRESS</vt:lpstr>
      <vt:lpstr>PowerPoint Presentation</vt:lpstr>
      <vt:lpstr>PowerPoint Presentation</vt:lpstr>
      <vt:lpstr>PowerPoint Presentation</vt:lpstr>
      <vt:lpstr>GIT-HUB COMMITS</vt:lpstr>
      <vt:lpstr>conclusion</vt:lpstr>
      <vt:lpstr>references</vt:lpstr>
      <vt:lpstr>PowerPoint Presentation</vt:lpstr>
      <vt:lpstr>PowerPoint Presentation</vt:lpstr>
      <vt:lpstr>SUGGESTIONS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AudiO-VISUAL SPEECH RECOGNITION</dc:title>
  <dc:creator>Tejaswi Kottakki</dc:creator>
  <cp:lastModifiedBy>DELL</cp:lastModifiedBy>
  <cp:revision>43</cp:revision>
  <dcterms:created xsi:type="dcterms:W3CDTF">2022-02-02T04:57:49Z</dcterms:created>
  <dcterms:modified xsi:type="dcterms:W3CDTF">2022-04-15T12:21:58Z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4776209</vt:lpwstr>
  </property>
  <property fmtid="{D5CDD505-2E9C-101B-9397-08002B2CF9AE}" pid="3" name="NXPowerLiteSettings">
    <vt:lpwstr>F7000400038000</vt:lpwstr>
  </property>
  <property fmtid="{D5CDD505-2E9C-101B-9397-08002B2CF9AE}" pid="4" name="NXPowerLiteVersion">
    <vt:lpwstr>S9.1.4</vt:lpwstr>
  </property>
</Properties>
</file>